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6" r:id="rId2"/>
    <p:sldId id="328" r:id="rId3"/>
    <p:sldId id="263" r:id="rId4"/>
    <p:sldId id="331" r:id="rId5"/>
    <p:sldId id="332" r:id="rId6"/>
    <p:sldId id="265" r:id="rId7"/>
    <p:sldId id="324" r:id="rId8"/>
    <p:sldId id="258" r:id="rId9"/>
    <p:sldId id="333" r:id="rId10"/>
    <p:sldId id="261" r:id="rId11"/>
    <p:sldId id="303" r:id="rId12"/>
    <p:sldId id="304" r:id="rId13"/>
    <p:sldId id="290" r:id="rId14"/>
    <p:sldId id="334" r:id="rId15"/>
    <p:sldId id="329" r:id="rId16"/>
    <p:sldId id="330" r:id="rId17"/>
    <p:sldId id="335" r:id="rId18"/>
    <p:sldId id="336" r:id="rId19"/>
    <p:sldId id="266" r:id="rId20"/>
    <p:sldId id="267" r:id="rId21"/>
    <p:sldId id="268" r:id="rId22"/>
    <p:sldId id="269" r:id="rId23"/>
    <p:sldId id="270" r:id="rId24"/>
    <p:sldId id="337" r:id="rId25"/>
    <p:sldId id="311" r:id="rId26"/>
    <p:sldId id="339" r:id="rId27"/>
    <p:sldId id="279" r:id="rId28"/>
    <p:sldId id="278" r:id="rId29"/>
    <p:sldId id="327" r:id="rId30"/>
    <p:sldId id="272" r:id="rId31"/>
    <p:sldId id="341" r:id="rId32"/>
    <p:sldId id="32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E55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5CE86-BBF9-4EE7-9E2B-A4FE74CD908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CA9D4-EA50-4DBF-8345-DB5B68C2CC4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4F868-ABE3-4006-B84A-7FEB8CBF2B9E}" type="parTrans" cxnId="{5A7E1F6D-3CCE-47BB-84C6-33E13A4F4A60}">
      <dgm:prSet/>
      <dgm:spPr/>
      <dgm:t>
        <a:bodyPr/>
        <a:lstStyle/>
        <a:p>
          <a:pPr algn="ctr"/>
          <a:endParaRPr lang="ru-RU"/>
        </a:p>
      </dgm:t>
    </dgm:pt>
    <dgm:pt modelId="{33942FE0-19D8-4EBD-B32F-E122D2840512}" type="sibTrans" cxnId="{5A7E1F6D-3CCE-47BB-84C6-33E13A4F4A60}">
      <dgm:prSet/>
      <dgm:spPr>
        <a:solidFill>
          <a:srgbClr val="009242"/>
        </a:solidFill>
        <a:ln w="38100"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40169494-622C-4E4C-AF72-45D8AC41BFF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это?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4FF52-B53B-4268-92FC-0F1913CCEB8F}" type="parTrans" cxnId="{56B905BF-7086-43CC-8208-602AB16C7664}">
      <dgm:prSet/>
      <dgm:spPr/>
      <dgm:t>
        <a:bodyPr/>
        <a:lstStyle/>
        <a:p>
          <a:pPr algn="ctr"/>
          <a:endParaRPr lang="ru-RU"/>
        </a:p>
      </dgm:t>
    </dgm:pt>
    <dgm:pt modelId="{693D179E-CF8F-40C7-9834-C0862F40860D}" type="sibTrans" cxnId="{56B905BF-7086-43CC-8208-602AB16C7664}">
      <dgm:prSet/>
      <dgm:spPr/>
      <dgm:t>
        <a:bodyPr/>
        <a:lstStyle/>
        <a:p>
          <a:pPr algn="ctr"/>
          <a:endParaRPr lang="ru-RU"/>
        </a:p>
      </dgm:t>
    </dgm:pt>
    <dgm:pt modelId="{7186B46E-521C-4194-BD1B-BB67966BFCEC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это устроено?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93BBA-1089-4358-9722-CDBDFBD794D5}" type="parTrans" cxnId="{939E70FA-6F4F-45DE-B282-D7E134440F6B}">
      <dgm:prSet/>
      <dgm:spPr/>
      <dgm:t>
        <a:bodyPr/>
        <a:lstStyle/>
        <a:p>
          <a:pPr algn="ctr"/>
          <a:endParaRPr lang="ru-RU"/>
        </a:p>
      </dgm:t>
    </dgm:pt>
    <dgm:pt modelId="{E95712C8-88B8-4DCE-87E5-68406E42EC83}" type="sibTrans" cxnId="{939E70FA-6F4F-45DE-B282-D7E134440F6B}">
      <dgm:prSet/>
      <dgm:spPr/>
      <dgm:t>
        <a:bodyPr/>
        <a:lstStyle/>
        <a:p>
          <a:pPr algn="ctr"/>
          <a:endParaRPr lang="ru-RU"/>
        </a:p>
      </dgm:t>
    </dgm:pt>
    <dgm:pt modelId="{62C9348D-455F-4598-9456-133628C406B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её сформировать?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BB90C-8408-4B32-99AC-04C722754ED0}" type="parTrans" cxnId="{CA1C7963-A7F6-44ED-953A-8271C65741F0}">
      <dgm:prSet/>
      <dgm:spPr/>
      <dgm:t>
        <a:bodyPr/>
        <a:lstStyle/>
        <a:p>
          <a:pPr algn="ctr"/>
          <a:endParaRPr lang="ru-RU"/>
        </a:p>
      </dgm:t>
    </dgm:pt>
    <dgm:pt modelId="{EA4609A1-E684-4E8C-A70C-E839105295B3}" type="sibTrans" cxnId="{CA1C7963-A7F6-44ED-953A-8271C65741F0}">
      <dgm:prSet/>
      <dgm:spPr/>
      <dgm:t>
        <a:bodyPr/>
        <a:lstStyle/>
        <a:p>
          <a:pPr algn="ctr"/>
          <a:endParaRPr lang="ru-RU"/>
        </a:p>
      </dgm:t>
    </dgm:pt>
    <dgm:pt modelId="{D46551EC-5746-44D7-953F-90C9229E562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отследить её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сформированность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7E344-736A-476B-8A95-2915AF5D8616}" type="parTrans" cxnId="{E426C77D-C0D0-41A8-A2F2-C776F2E53948}">
      <dgm:prSet/>
      <dgm:spPr/>
      <dgm:t>
        <a:bodyPr/>
        <a:lstStyle/>
        <a:p>
          <a:pPr algn="ctr"/>
          <a:endParaRPr lang="ru-RU"/>
        </a:p>
      </dgm:t>
    </dgm:pt>
    <dgm:pt modelId="{FC0FDE70-26E2-4D57-85A1-DE1A5EB0EE29}" type="sibTrans" cxnId="{E426C77D-C0D0-41A8-A2F2-C776F2E53948}">
      <dgm:prSet/>
      <dgm:spPr/>
      <dgm:t>
        <a:bodyPr/>
        <a:lstStyle/>
        <a:p>
          <a:pPr algn="ctr"/>
          <a:endParaRPr lang="ru-RU"/>
        </a:p>
      </dgm:t>
    </dgm:pt>
    <dgm:pt modelId="{A25A4400-3878-40C9-9D5A-176E3F027AF2}" type="pres">
      <dgm:prSet presAssocID="{D275CE86-BBF9-4EE7-9E2B-A4FE74CD90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2293C3-1B82-49B9-B487-9AEB34BA0AEB}" type="pres">
      <dgm:prSet presAssocID="{D275CE86-BBF9-4EE7-9E2B-A4FE74CD908F}" presName="cycle" presStyleCnt="0"/>
      <dgm:spPr/>
    </dgm:pt>
    <dgm:pt modelId="{9A2FB46E-B1FF-4CF3-B0FE-9BFD178903C7}" type="pres">
      <dgm:prSet presAssocID="{016CA9D4-EA50-4DBF-8345-DB5B68C2CC42}" presName="nodeFirstNode" presStyleLbl="node1" presStyleIdx="0" presStyleCnt="5" custRadScaleRad="98949" custRadScaleInc="-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1FAFC-3507-47A6-984F-9B73B2364A5B}" type="pres">
      <dgm:prSet presAssocID="{33942FE0-19D8-4EBD-B32F-E122D2840512}" presName="sibTransFirstNode" presStyleLbl="bgShp" presStyleIdx="0" presStyleCnt="1" custScaleX="111458" custLinFactNeighborX="-2327" custLinFactNeighborY="-943"/>
      <dgm:spPr/>
      <dgm:t>
        <a:bodyPr/>
        <a:lstStyle/>
        <a:p>
          <a:endParaRPr lang="ru-RU"/>
        </a:p>
      </dgm:t>
    </dgm:pt>
    <dgm:pt modelId="{2929B556-72BC-4EDB-874E-F9DA2314772C}" type="pres">
      <dgm:prSet presAssocID="{40169494-622C-4E4C-AF72-45D8AC41BFF4}" presName="nodeFollowingNodes" presStyleLbl="node1" presStyleIdx="1" presStyleCnt="5" custScaleX="123601" custRadScaleRad="122930" custRadScaleInc="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D25E9-0FAB-4E20-B72E-40040B3FA1C6}" type="pres">
      <dgm:prSet presAssocID="{7186B46E-521C-4194-BD1B-BB67966BFCEC}" presName="nodeFollowingNodes" presStyleLbl="node1" presStyleIdx="2" presStyleCnt="5" custScaleX="118992" custRadScaleRad="109013" custRadScaleInc="-20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31581-23A1-445C-9A3D-2B01F35961AD}" type="pres">
      <dgm:prSet presAssocID="{62C9348D-455F-4598-9456-133628C406BC}" presName="nodeFollowingNodes" presStyleLbl="node1" presStyleIdx="3" presStyleCnt="5" custScaleX="113367" custRadScaleRad="111118" custRadScaleInc="2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C1114-E1E4-4401-A819-6997287E3E9E}" type="pres">
      <dgm:prSet presAssocID="{D46551EC-5746-44D7-953F-90C9229E562D}" presName="nodeFollowingNodes" presStyleLbl="node1" presStyleIdx="4" presStyleCnt="5" custScaleX="122380" custRadScaleRad="106339" custRadScaleInc="4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C4FCC-FF2C-4090-A003-3C7FACC67CF3}" type="presOf" srcId="{7186B46E-521C-4194-BD1B-BB67966BFCEC}" destId="{70CD25E9-0FAB-4E20-B72E-40040B3FA1C6}" srcOrd="0" destOrd="0" presId="urn:microsoft.com/office/officeart/2005/8/layout/cycle3"/>
    <dgm:cxn modelId="{CA1C7963-A7F6-44ED-953A-8271C65741F0}" srcId="{D275CE86-BBF9-4EE7-9E2B-A4FE74CD908F}" destId="{62C9348D-455F-4598-9456-133628C406BC}" srcOrd="3" destOrd="0" parTransId="{887BB90C-8408-4B32-99AC-04C722754ED0}" sibTransId="{EA4609A1-E684-4E8C-A70C-E839105295B3}"/>
    <dgm:cxn modelId="{D8FFCAF1-900B-4E74-AD92-1B605060373D}" type="presOf" srcId="{62C9348D-455F-4598-9456-133628C406BC}" destId="{EFD31581-23A1-445C-9A3D-2B01F35961AD}" srcOrd="0" destOrd="0" presId="urn:microsoft.com/office/officeart/2005/8/layout/cycle3"/>
    <dgm:cxn modelId="{B033E260-FA47-479D-8888-8A65F6B499C1}" type="presOf" srcId="{D46551EC-5746-44D7-953F-90C9229E562D}" destId="{E22C1114-E1E4-4401-A819-6997287E3E9E}" srcOrd="0" destOrd="0" presId="urn:microsoft.com/office/officeart/2005/8/layout/cycle3"/>
    <dgm:cxn modelId="{4BD99559-21AE-402F-B44A-BFFCD7A0FA06}" type="presOf" srcId="{33942FE0-19D8-4EBD-B32F-E122D2840512}" destId="{3661FAFC-3507-47A6-984F-9B73B2364A5B}" srcOrd="0" destOrd="0" presId="urn:microsoft.com/office/officeart/2005/8/layout/cycle3"/>
    <dgm:cxn modelId="{56B905BF-7086-43CC-8208-602AB16C7664}" srcId="{D275CE86-BBF9-4EE7-9E2B-A4FE74CD908F}" destId="{40169494-622C-4E4C-AF72-45D8AC41BFF4}" srcOrd="1" destOrd="0" parTransId="{EF14FF52-B53B-4268-92FC-0F1913CCEB8F}" sibTransId="{693D179E-CF8F-40C7-9834-C0862F40860D}"/>
    <dgm:cxn modelId="{038A3588-0029-428E-9494-5CB93A9B1429}" type="presOf" srcId="{016CA9D4-EA50-4DBF-8345-DB5B68C2CC42}" destId="{9A2FB46E-B1FF-4CF3-B0FE-9BFD178903C7}" srcOrd="0" destOrd="0" presId="urn:microsoft.com/office/officeart/2005/8/layout/cycle3"/>
    <dgm:cxn modelId="{A9396665-155F-421E-9913-DCD331ECE9BC}" type="presOf" srcId="{40169494-622C-4E4C-AF72-45D8AC41BFF4}" destId="{2929B556-72BC-4EDB-874E-F9DA2314772C}" srcOrd="0" destOrd="0" presId="urn:microsoft.com/office/officeart/2005/8/layout/cycle3"/>
    <dgm:cxn modelId="{5A7E1F6D-3CCE-47BB-84C6-33E13A4F4A60}" srcId="{D275CE86-BBF9-4EE7-9E2B-A4FE74CD908F}" destId="{016CA9D4-EA50-4DBF-8345-DB5B68C2CC42}" srcOrd="0" destOrd="0" parTransId="{9934F868-ABE3-4006-B84A-7FEB8CBF2B9E}" sibTransId="{33942FE0-19D8-4EBD-B32F-E122D2840512}"/>
    <dgm:cxn modelId="{939E70FA-6F4F-45DE-B282-D7E134440F6B}" srcId="{D275CE86-BBF9-4EE7-9E2B-A4FE74CD908F}" destId="{7186B46E-521C-4194-BD1B-BB67966BFCEC}" srcOrd="2" destOrd="0" parTransId="{D3C93BBA-1089-4358-9722-CDBDFBD794D5}" sibTransId="{E95712C8-88B8-4DCE-87E5-68406E42EC83}"/>
    <dgm:cxn modelId="{E426C77D-C0D0-41A8-A2F2-C776F2E53948}" srcId="{D275CE86-BBF9-4EE7-9E2B-A4FE74CD908F}" destId="{D46551EC-5746-44D7-953F-90C9229E562D}" srcOrd="4" destOrd="0" parTransId="{81B7E344-736A-476B-8A95-2915AF5D8616}" sibTransId="{FC0FDE70-26E2-4D57-85A1-DE1A5EB0EE29}"/>
    <dgm:cxn modelId="{1BFF7772-91E8-4735-B6B5-AFD036AACFA6}" type="presOf" srcId="{D275CE86-BBF9-4EE7-9E2B-A4FE74CD908F}" destId="{A25A4400-3878-40C9-9D5A-176E3F027AF2}" srcOrd="0" destOrd="0" presId="urn:microsoft.com/office/officeart/2005/8/layout/cycle3"/>
    <dgm:cxn modelId="{9F173654-A8B9-4B4C-9D59-CDC09D112DF9}" type="presParOf" srcId="{A25A4400-3878-40C9-9D5A-176E3F027AF2}" destId="{8F2293C3-1B82-49B9-B487-9AEB34BA0AEB}" srcOrd="0" destOrd="0" presId="urn:microsoft.com/office/officeart/2005/8/layout/cycle3"/>
    <dgm:cxn modelId="{E64ABAE1-A554-4AF3-B912-200987C12348}" type="presParOf" srcId="{8F2293C3-1B82-49B9-B487-9AEB34BA0AEB}" destId="{9A2FB46E-B1FF-4CF3-B0FE-9BFD178903C7}" srcOrd="0" destOrd="0" presId="urn:microsoft.com/office/officeart/2005/8/layout/cycle3"/>
    <dgm:cxn modelId="{3B29FA62-97CA-42E5-AC2F-ECDA500DF2E2}" type="presParOf" srcId="{8F2293C3-1B82-49B9-B487-9AEB34BA0AEB}" destId="{3661FAFC-3507-47A6-984F-9B73B2364A5B}" srcOrd="1" destOrd="0" presId="urn:microsoft.com/office/officeart/2005/8/layout/cycle3"/>
    <dgm:cxn modelId="{DAACE7A1-34DF-4C83-B532-7FDEC28D1F06}" type="presParOf" srcId="{8F2293C3-1B82-49B9-B487-9AEB34BA0AEB}" destId="{2929B556-72BC-4EDB-874E-F9DA2314772C}" srcOrd="2" destOrd="0" presId="urn:microsoft.com/office/officeart/2005/8/layout/cycle3"/>
    <dgm:cxn modelId="{E5C84311-D4E0-4214-A684-D2D1D849DF59}" type="presParOf" srcId="{8F2293C3-1B82-49B9-B487-9AEB34BA0AEB}" destId="{70CD25E9-0FAB-4E20-B72E-40040B3FA1C6}" srcOrd="3" destOrd="0" presId="urn:microsoft.com/office/officeart/2005/8/layout/cycle3"/>
    <dgm:cxn modelId="{6BC868AC-0B58-4BDB-AD2D-6728AAFE1071}" type="presParOf" srcId="{8F2293C3-1B82-49B9-B487-9AEB34BA0AEB}" destId="{EFD31581-23A1-445C-9A3D-2B01F35961AD}" srcOrd="4" destOrd="0" presId="urn:microsoft.com/office/officeart/2005/8/layout/cycle3"/>
    <dgm:cxn modelId="{1A30CCA6-839B-41C2-A5E2-8FD4770A6BF0}" type="presParOf" srcId="{8F2293C3-1B82-49B9-B487-9AEB34BA0AEB}" destId="{E22C1114-E1E4-4401-A819-6997287E3E9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61FAFC-3507-47A6-984F-9B73B2364A5B}">
      <dsp:nvSpPr>
        <dsp:cNvPr id="0" name=""/>
        <dsp:cNvSpPr/>
      </dsp:nvSpPr>
      <dsp:spPr>
        <a:xfrm>
          <a:off x="194370" y="176738"/>
          <a:ext cx="5106947" cy="4581947"/>
        </a:xfrm>
        <a:prstGeom prst="circularArrow">
          <a:avLst>
            <a:gd name="adj1" fmla="val 5544"/>
            <a:gd name="adj2" fmla="val 330680"/>
            <a:gd name="adj3" fmla="val 13824962"/>
            <a:gd name="adj4" fmla="val 17356192"/>
            <a:gd name="adj5" fmla="val 5757"/>
          </a:avLst>
        </a:prstGeom>
        <a:solidFill>
          <a:srgbClr val="009242"/>
        </a:solidFill>
        <a:ln w="38100"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FB46E-B1FF-4CF3-B0FE-9BFD178903C7}">
      <dsp:nvSpPr>
        <dsp:cNvPr id="0" name=""/>
        <dsp:cNvSpPr/>
      </dsp:nvSpPr>
      <dsp:spPr>
        <a:xfrm>
          <a:off x="1804462" y="246137"/>
          <a:ext cx="2100006" cy="10500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4462" y="246137"/>
        <a:ext cx="2100006" cy="1050003"/>
      </dsp:txXfrm>
    </dsp:sp>
    <dsp:sp modelId="{2929B556-72BC-4EDB-874E-F9DA2314772C}">
      <dsp:nvSpPr>
        <dsp:cNvPr id="0" name=""/>
        <dsp:cNvSpPr/>
      </dsp:nvSpPr>
      <dsp:spPr>
        <a:xfrm>
          <a:off x="3463953" y="1521542"/>
          <a:ext cx="2595629" cy="10500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это?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3953" y="1521542"/>
        <a:ext cx="2595629" cy="1050003"/>
      </dsp:txXfrm>
    </dsp:sp>
    <dsp:sp modelId="{70CD25E9-0FAB-4E20-B72E-40040B3FA1C6}">
      <dsp:nvSpPr>
        <dsp:cNvPr id="0" name=""/>
        <dsp:cNvSpPr/>
      </dsp:nvSpPr>
      <dsp:spPr>
        <a:xfrm>
          <a:off x="3240361" y="3600403"/>
          <a:ext cx="2498839" cy="10500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это устроено?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0361" y="3600403"/>
        <a:ext cx="2498839" cy="1050003"/>
      </dsp:txXfrm>
    </dsp:sp>
    <dsp:sp modelId="{EFD31581-23A1-445C-9A3D-2B01F35961AD}">
      <dsp:nvSpPr>
        <dsp:cNvPr id="0" name=""/>
        <dsp:cNvSpPr/>
      </dsp:nvSpPr>
      <dsp:spPr>
        <a:xfrm>
          <a:off x="72001" y="3600403"/>
          <a:ext cx="2380714" cy="10500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её сформировать?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1" y="3600403"/>
        <a:ext cx="2380714" cy="1050003"/>
      </dsp:txXfrm>
    </dsp:sp>
    <dsp:sp modelId="{E22C1114-E1E4-4401-A819-6997287E3E9E}">
      <dsp:nvSpPr>
        <dsp:cNvPr id="0" name=""/>
        <dsp:cNvSpPr/>
      </dsp:nvSpPr>
      <dsp:spPr>
        <a:xfrm>
          <a:off x="-239807" y="1440166"/>
          <a:ext cx="2569988" cy="10500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отследить её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сформированность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39807" y="1440166"/>
        <a:ext cx="2569988" cy="105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5C370-4FD0-4BFC-AA43-903F6925F43A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F536-3798-4C44-92D2-6A07D3B16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28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536-3798-4C44-92D2-6A07D3B1605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357D4-D7C5-422C-A7CF-AD02AC8EDCE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51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58BC-34C7-4AB9-AFAD-A6884751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BBD8-49FD-4B11-9266-179BFE98916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3650-0736-43AB-B932-677D1AD4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hyperlink" Target="http://www.centeroko.ru/pisa15/pisa15_pub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iv.instrao.ru/bank-zadaniy/" TargetMode="External"/><Relationship Id="rId4" Type="http://schemas.openxmlformats.org/officeDocument/2006/relationships/hyperlink" Target="https://fipi.ru/metodicheskaya-kopilka/zadaniya-dlya-5-9-klass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kiv.instrao.ru/bank-zadaniy/matematicheskaya-gramotnost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8269" r="8936"/>
          <a:stretch>
            <a:fillRect/>
          </a:stretch>
        </p:blipFill>
        <p:spPr bwMode="auto">
          <a:xfrm>
            <a:off x="1043608" y="692150"/>
            <a:ext cx="70580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403648" y="6475238"/>
            <a:ext cx="604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002060"/>
                </a:solidFill>
              </a:rPr>
              <a:t>Переславль-Залесский</a:t>
            </a:r>
            <a:r>
              <a:rPr lang="ru-RU" altLang="ru-RU" sz="1600" b="1" i="1" dirty="0" smtClean="0">
                <a:solidFill>
                  <a:srgbClr val="002060"/>
                </a:solidFill>
              </a:rPr>
              <a:t>,  Январь_2022</a:t>
            </a:r>
            <a:endParaRPr lang="ru-RU" alt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971550" y="0"/>
            <a:ext cx="748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002060"/>
                </a:solidFill>
              </a:rPr>
              <a:t>муниципальное общеобразовательное учреждение </a:t>
            </a:r>
          </a:p>
          <a:p>
            <a:pPr algn="ctr"/>
            <a:r>
              <a:rPr lang="ru-RU" altLang="ru-RU" b="1" i="1">
                <a:solidFill>
                  <a:srgbClr val="002060"/>
                </a:solidFill>
              </a:rPr>
              <a:t>«Средняя школа № 4»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19872" y="1412875"/>
            <a:ext cx="3240087" cy="1800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методический семинар_ Функциональная грамотность: новый вызов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157192"/>
            <a:ext cx="91440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 как </a:t>
            </a: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образования: требования к составлению заданий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формированию ФГ</a:t>
            </a:r>
            <a:endParaRPr lang="ru-RU" altLang="ru-RU" sz="28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7027886"/>
              </p:ext>
            </p:extLst>
          </p:nvPr>
        </p:nvGraphicFramePr>
        <p:xfrm>
          <a:off x="0" y="49511"/>
          <a:ext cx="9144000" cy="669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662"/>
                <a:gridCol w="6044338"/>
              </a:tblGrid>
              <a:tr h="62633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Оценка ЧГ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Формирование ЧГ</a:t>
                      </a:r>
                      <a:endParaRPr lang="ru-RU" sz="2800" dirty="0"/>
                    </a:p>
                  </a:txBody>
                  <a:tcPr/>
                </a:tc>
              </a:tr>
              <a:tr h="5250935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Задание: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Что означает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слово «планер»?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Дай объяснение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для толкового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словаря на основе</a:t>
                      </a:r>
                    </a:p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текста.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Найдите в тексте предложение, из которого можно выписать словосочетание, объясняющее значение слова </a:t>
                      </a:r>
                      <a:r>
                        <a:rPr lang="ru-RU" sz="2800" i="1" dirty="0" smtClean="0"/>
                        <a:t>планер.</a:t>
                      </a:r>
                    </a:p>
                    <a:p>
                      <a:r>
                        <a:rPr lang="ru-RU" sz="2800" dirty="0" smtClean="0"/>
                        <a:t>2. В каком предложении содержится дополнительная информация, позволяющая дать более точное</a:t>
                      </a:r>
                    </a:p>
                    <a:p>
                      <a:r>
                        <a:rPr lang="ru-RU" sz="2800" dirty="0" smtClean="0"/>
                        <a:t>определение слова </a:t>
                      </a:r>
                      <a:r>
                        <a:rPr lang="ru-RU" sz="2800" i="1" dirty="0" smtClean="0"/>
                        <a:t>планер?</a:t>
                      </a:r>
                    </a:p>
                    <a:p>
                      <a:r>
                        <a:rPr lang="ru-RU" sz="2800" dirty="0" smtClean="0"/>
                        <a:t>Сформулируйте это определение.</a:t>
                      </a:r>
                    </a:p>
                    <a:p>
                      <a:r>
                        <a:rPr lang="ru-RU" sz="2800" dirty="0" smtClean="0"/>
                        <a:t>3. Обсудите определения слова </a:t>
                      </a:r>
                      <a:r>
                        <a:rPr lang="ru-RU" sz="2800" i="1" dirty="0" smtClean="0"/>
                        <a:t>планер </a:t>
                      </a:r>
                      <a:r>
                        <a:rPr lang="ru-RU" sz="2800" dirty="0" smtClean="0"/>
                        <a:t>в группах. Выберите самое точное.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Обратитесь к толковому словарю и сравните получившийся результат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t="12724" r="12633" b="37269"/>
          <a:stretch>
            <a:fillRect/>
          </a:stretch>
        </p:blipFill>
        <p:spPr bwMode="auto">
          <a:xfrm>
            <a:off x="-252536" y="0"/>
            <a:ext cx="939653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2" y="4365104"/>
            <a:ext cx="8964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Достаточно ли сведений в рецепте для того, чтобы приготовить клубничное суфле?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А.  Да;   	    Б.  Нет</a:t>
            </a:r>
          </a:p>
          <a:p>
            <a:pPr marL="342900" indent="-342900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Объясни, почему ты так считаешь?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t="1090" b="83781"/>
          <a:stretch>
            <a:fillRect/>
          </a:stretch>
        </p:blipFill>
        <p:spPr bwMode="auto">
          <a:xfrm>
            <a:off x="467544" y="5589240"/>
            <a:ext cx="8964613" cy="9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89038"/>
          <a:stretch>
            <a:fillRect/>
          </a:stretch>
        </p:blipFill>
        <p:spPr bwMode="auto">
          <a:xfrm>
            <a:off x="430213" y="4725144"/>
            <a:ext cx="87137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2724" r="12633" b="37269"/>
          <a:stretch>
            <a:fillRect/>
          </a:stretch>
        </p:blipFill>
        <p:spPr bwMode="auto">
          <a:xfrm>
            <a:off x="971600" y="0"/>
            <a:ext cx="6830268" cy="32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6896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Достаточно ли сведений в рецепте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того, чтобы приготовить клубничное суфле?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А.  Да; 	Б.  Нет</a:t>
            </a:r>
          </a:p>
          <a:p>
            <a:pPr marL="342900" indent="-342900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Объясни, почему ты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 считаешь?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-9823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Задание.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что нужно смотреть, чтобы в наблюдении отличить большую синицу от хохлатой.  Составь план наблюдения (не меньше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пунктов).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21507" name="Рисунок 308" descr="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42331"/>
            <a:ext cx="2133600" cy="1990725"/>
          </a:xfrm>
          <a:prstGeom prst="rect">
            <a:avLst/>
          </a:prstGeom>
          <a:effectLst>
            <a:outerShdw blurRad="127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148064" y="2627620"/>
            <a:ext cx="3779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наблюдения:</a:t>
            </a:r>
          </a:p>
          <a:p>
            <a:r>
              <a:rPr lang="ru-RU" sz="2400" dirty="0" smtClean="0"/>
              <a:t>_________________________________________________________________________________________________________________________________________________________________</a:t>
            </a:r>
            <a:endParaRPr lang="ru-RU" sz="2400" dirty="0"/>
          </a:p>
        </p:txBody>
      </p:sp>
      <p:pic>
        <p:nvPicPr>
          <p:cNvPr id="37891" name="Рисунок 311" descr="h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74379"/>
            <a:ext cx="2089150" cy="19907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152400" dist="342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433044"/>
            <a:ext cx="5796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9242"/>
                </a:solidFill>
              </a:rPr>
              <a:t>1. Компетенция: научное объяснение явлений </a:t>
            </a:r>
            <a:endParaRPr lang="ru-RU" dirty="0">
              <a:solidFill>
                <a:srgbClr val="009242"/>
              </a:solidFill>
            </a:endParaRPr>
          </a:p>
          <a:p>
            <a:r>
              <a:rPr lang="ru-RU" sz="2000" dirty="0"/>
              <a:t>1.1. Применить соответствующие естественнонаучные знания для объяснения явления. 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2. Компетенция: понимание особенностей естественнонаучного исследования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sz="2000" dirty="0"/>
              <a:t>2.2. Предлагать или оценивать способ научного исследования данного вопроса. </a:t>
            </a:r>
          </a:p>
        </p:txBody>
      </p:sp>
    </p:spTree>
    <p:extLst>
      <p:ext uri="{BB962C8B-B14F-4D97-AF65-F5344CB8AC3E}">
        <p14:creationId xmlns="" xmlns:p14="http://schemas.microsoft.com/office/powerpoint/2010/main" val="3135308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http://iyazyki.ru/wp-content/uploads/2013/05/okruzhnov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836712"/>
            <a:ext cx="5256584" cy="39461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79388" y="103438"/>
            <a:ext cx="8785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314325" algn="l"/>
              </a:tabLst>
              <a:defRPr/>
            </a:pPr>
            <a:r>
              <a:rPr lang="ru-RU" alt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Практическая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5347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Какие из предложенных заданий являются заданиями на оценку, а какие на формирование ФГ </a:t>
            </a:r>
            <a:r>
              <a:rPr lang="ru-RU" sz="2400" b="1" dirty="0" smtClean="0">
                <a:solidFill>
                  <a:srgbClr val="002060"/>
                </a:solidFill>
              </a:rPr>
              <a:t>(укажите вид ФГ)?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2. Определите какие умения формируются или оцениваются в предложенных ситуациях.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9024" y="0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Естественнонаучная, читательская грамотность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(биология, физическая культура 9 класс)</a:t>
            </a:r>
          </a:p>
        </p:txBody>
      </p:sp>
      <p:pic>
        <p:nvPicPr>
          <p:cNvPr id="2049" name="Рисунок 6" descr="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349388" cy="2240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73082" y="3167970"/>
            <a:ext cx="907091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Каким видом спорта решила заниматься Настя? (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924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1. Находить и извлекать информацию.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1.1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 и извлекать одну или несколько единиц информации, расположенных в одном фрагменте текста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 какой системой организма связан данный вид спорта? (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 Компетенция: научное объяснение явлений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 Применить соответствующие естественнонаучные знания для объяснения явления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Почему данным спортом нужно начинать заниматься с раннего возраста? (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 Компетенция: научное объяснение явлений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1.1. Применить соответствующие естественнонаучные знания для объяснения явления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4) Какие медицинские противопоказания могут быть к данному виду спорта?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924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Использовать информацию из текста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4.3 Формулировать на основе полученной из текста информации собственную гипотезу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Обсудим!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5508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Задание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Настя решила заниматься видом спорта, изображенным на картинке. Изучите данное изображение и ответьте на вопросы</a:t>
            </a:r>
            <a:endParaRPr lang="ru-RU" alt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3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0"/>
            <a:ext cx="64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960000"/>
                </a:solidFill>
                <a:latin typeface="Arial" charset="0"/>
                <a:cs typeface="Arial" charset="0"/>
              </a:rPr>
              <a:t>Изобразительное искусство. 5 класс </a:t>
            </a:r>
          </a:p>
          <a:p>
            <a:r>
              <a:rPr lang="ru-RU" altLang="ru-RU" sz="2400" b="1" i="1" dirty="0">
                <a:solidFill>
                  <a:srgbClr val="960000"/>
                </a:solidFill>
                <a:latin typeface="Arial" charset="0"/>
                <a:cs typeface="Arial" charset="0"/>
              </a:rPr>
              <a:t>Тема урока: «Русская народная вышивка»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59502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1. Находить и извлекать информацию </a:t>
            </a:r>
            <a:endParaRPr lang="ru-RU" sz="2400" dirty="0"/>
          </a:p>
          <a:p>
            <a:r>
              <a:rPr lang="ru-RU" sz="2400" dirty="0"/>
              <a:t>1.1. Определять место, где содержится искомая информация (фрагмент текста, гиперссылка, ссылка на сайт и т.д.)</a:t>
            </a:r>
          </a:p>
          <a:p>
            <a:r>
              <a:rPr lang="ru-RU" sz="2400" dirty="0"/>
              <a:t>1.2. Находить и извлекать одну или несколько единиц информации </a:t>
            </a:r>
          </a:p>
          <a:p>
            <a:pPr lvl="0"/>
            <a:r>
              <a:rPr lang="ru-RU" sz="2400" dirty="0"/>
              <a:t>Находить и извлекать одну или несколько единиц информации, расположенных в одном фрагменте текста </a:t>
            </a:r>
          </a:p>
          <a:p>
            <a:r>
              <a:rPr lang="ru-RU" sz="2400" b="1" i="1" dirty="0"/>
              <a:t>4. Использовать информацию из текста  (</a:t>
            </a:r>
            <a:r>
              <a:rPr lang="ru-RU" sz="2400" dirty="0"/>
              <a:t>4.2. Использовать информацию из текста для решения практической задачи с привлечением фоновых знаний) </a:t>
            </a:r>
          </a:p>
          <a:p>
            <a:r>
              <a:rPr lang="ru-RU" sz="2400" b="1" i="1" dirty="0"/>
              <a:t>2. Интегрировать и интерпретировать информацию </a:t>
            </a:r>
            <a:r>
              <a:rPr lang="ru-RU" sz="2400" dirty="0"/>
              <a:t>(2.3. Понимать значение неизвестного слова или выражения на основе контекста) </a:t>
            </a:r>
          </a:p>
          <a:p>
            <a:r>
              <a:rPr lang="ru-RU" sz="2400" b="1" i="1" dirty="0"/>
              <a:t>4. Использовать информацию из текста (</a:t>
            </a:r>
            <a:r>
              <a:rPr lang="ru-RU" sz="2400" dirty="0"/>
              <a:t>4.3. Формулировать на основе полученной из текста информации собственную гипотезу)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Обсудим!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124744"/>
            <a:ext cx="64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Формирование ЧГ</a:t>
            </a:r>
            <a:endParaRPr lang="ru-RU" altLang="ru-RU" sz="2400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9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620688"/>
          <a:ext cx="9143999" cy="6254846"/>
        </p:xfrm>
        <a:graphic>
          <a:graphicData uri="http://schemas.openxmlformats.org/drawingml/2006/table">
            <a:tbl>
              <a:tblPr/>
              <a:tblGrid>
                <a:gridCol w="1403648"/>
                <a:gridCol w="7740351"/>
              </a:tblGrid>
              <a:tr h="10527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cs typeface="Arial" pitchFamily="34" charset="0"/>
                        </a:rPr>
                        <a:t>Задание 1</a:t>
                      </a:r>
                    </a:p>
                  </a:txBody>
                  <a:tcPr marL="46737" marR="46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Интегрировать и интерпретировать информацию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2.2. Понимать смысловую структуру текста (определять тему, главную мысль/идею, назначение текста) </a:t>
                      </a:r>
                    </a:p>
                  </a:txBody>
                  <a:tcPr marL="46737" marR="4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cs typeface="Arial" pitchFamily="34" charset="0"/>
                        </a:rPr>
                        <a:t>Задание 2</a:t>
                      </a:r>
                    </a:p>
                  </a:txBody>
                  <a:tcPr marL="46737" marR="46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Находить и извлекать информацию </a:t>
                      </a:r>
                      <a:endParaRPr lang="ru-RU" sz="19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Находить и извлекать несколько единиц информации, расположенных в разных фрагментах текста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1.2. Находить и извлекать одну или несколько единиц информации </a:t>
                      </a:r>
                    </a:p>
                  </a:txBody>
                  <a:tcPr marL="46737" marR="4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2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cs typeface="Arial" pitchFamily="34" charset="0"/>
                        </a:rPr>
                        <a:t>Задание 3</a:t>
                      </a:r>
                    </a:p>
                  </a:txBody>
                  <a:tcPr marL="46737" marR="46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Интегрировать и интерпретировать информацию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2.5. Соотносить визуальное изображение с вербальным текстом 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737" marR="4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cs typeface="Arial" pitchFamily="34" charset="0"/>
                        </a:rPr>
                        <a:t>Задание 4</a:t>
                      </a:r>
                    </a:p>
                  </a:txBody>
                  <a:tcPr marL="46737" marR="46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Интегрировать и интерпретировать информацию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2.5. Соотносить визуальное изображение с вербальным текстом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2.3. Понимать значение неизвестного слова или выражения на основе контекста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Использовать информацию из текста </a:t>
                      </a:r>
                      <a:endParaRPr lang="ru-RU" sz="19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4.3. Формулировать на основе полученной из текста информации собственную гипотезу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Интегрировать и интерпретировать информацию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2.6. Формулировать выводы на основе обобщения отдельных частей текста 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737" marR="4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0"/>
            <a:ext cx="3024336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Формирование ЧГ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87015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ИСТОРИЯ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Обсудим!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0" y="171644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применять математические понятия, факты, процедуры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1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Выполнять действия с натуральными числами,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интерпретировать, использовать и оценивать математические результаты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Выполнять реальные расчёты с извлечением данных из таблицы и текста;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 Находить и извлекать информацию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находить и извлекать несколько единиц информации, расположенных в разных фрагментах текста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1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4. Использовать информацию из текста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1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4.1. Использовать информацию из текста для решения практической задачи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8058" y="0"/>
            <a:ext cx="6862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Математическая грамотность, </a:t>
            </a:r>
          </a:p>
          <a:p>
            <a:pPr algn="r"/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читательская грамотность (оценка)</a:t>
            </a:r>
            <a:endParaRPr lang="ru-RU" altLang="ru-RU" sz="2400" b="1" i="1" dirty="0">
              <a:solidFill>
                <a:srgbClr val="96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Обсудим!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7200800" cy="504056"/>
          </a:xfrm>
        </p:spPr>
        <p:txBody>
          <a:bodyPr>
            <a:noAutofit/>
          </a:bodyPr>
          <a:lstStyle/>
          <a:p>
            <a:pPr algn="r"/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ea typeface="+mn-ea"/>
                <a:cs typeface="Arial" charset="0"/>
              </a:rPr>
              <a:t>ОЗЕРО  ЧАД  (пример открытого задания )</a:t>
            </a:r>
            <a:endParaRPr lang="ru-RU" altLang="ru-RU" sz="2400" b="1" i="1" dirty="0">
              <a:solidFill>
                <a:srgbClr val="96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4291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1 показано изменение уровня глубины озера Чад в североафриканской части пустыни Сахара. Озеро Чад полностью исчезло примерно 20 000 лет назад до нашей эры в течение последнего Ледникового периода. Примерно 11 000 лет назад до нашей эры оно появилось вновь. Сегодня уровень его глубины примерно такой же, каким он был в 1000 году нашей эры.</a:t>
            </a:r>
          </a:p>
          <a:p>
            <a:pPr indent="36195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диаграмме, представленной на рисунке 2, показаны наскальное искусство в Сахаре (древние рисунки или живопись, найденные на стенах пещер) и изменения в животном мире.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4195771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371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Обсудим!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нивый Спекулянт. С Наступающим 2022! ВСЕХ-ВСЕХ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60032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Надписи &quot;С Новым годом 2022&quot;, красивые и прикольны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Надписи &quot;С Новым годом 2022&quot;, красивые и прикольные картин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Надписи &amp;quot;С Новым годом 2022&amp;quot;, красивые и прикольные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18783"/>
            <a:ext cx="6124228" cy="612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39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3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Вопрос 1</a:t>
            </a:r>
            <a:r>
              <a:rPr lang="ru-RU" sz="3200" b="1" i="1" dirty="0" smtClean="0"/>
              <a:t>: </a:t>
            </a:r>
            <a:r>
              <a:rPr lang="ru-RU" sz="3200" b="1" dirty="0" smtClean="0"/>
              <a:t>Какова глубина озера Чад на сегодняшний день?</a:t>
            </a:r>
          </a:p>
          <a:p>
            <a:r>
              <a:rPr lang="ru-RU" sz="2800" dirty="0" smtClean="0"/>
              <a:t>       	 A Около двух метров.</a:t>
            </a:r>
          </a:p>
          <a:p>
            <a:r>
              <a:rPr lang="ru-RU" sz="2800" dirty="0" smtClean="0"/>
              <a:t> 	B Около пятнадцати метров.</a:t>
            </a:r>
          </a:p>
          <a:p>
            <a:r>
              <a:rPr lang="ru-RU" sz="2800" dirty="0" smtClean="0"/>
              <a:t>	 C Около пятидесяти метров.</a:t>
            </a:r>
          </a:p>
          <a:p>
            <a:r>
              <a:rPr lang="ru-RU" sz="2800" dirty="0" smtClean="0"/>
              <a:t>	 D Оно полностью исчезло.</a:t>
            </a:r>
          </a:p>
          <a:p>
            <a:r>
              <a:rPr lang="ru-RU" sz="2800" dirty="0" smtClean="0"/>
              <a:t> 	E Информация об этом отсутствует. </a:t>
            </a:r>
          </a:p>
          <a:p>
            <a:r>
              <a:rPr lang="ru-RU" sz="2400" dirty="0" smtClean="0"/>
              <a:t> </a:t>
            </a:r>
            <a:endParaRPr lang="ru-RU" dirty="0" smtClean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71703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242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1.. Находить и извлекать информацию (ЧГ)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924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1.1. Определять место, где содержится искомая информация (фрагмент текста, гиперссылка, ссылка на сайт и т.д.)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1.2. Находить и извлекать одну или несколько единиц информации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Читать, заполнять и интерпретировать данные таблиц, столбчатой и круговой диаграмм;(МГ)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Вопрос 2 </a:t>
            </a:r>
            <a:r>
              <a:rPr lang="ru-RU" sz="3200" b="1" dirty="0" smtClean="0"/>
              <a:t>Определите, какой период времени (какой примерно год) соответствует начальной точке графика на рисунке 1.  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71703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242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1.. Находить и извлекать информацию (ЧГ)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924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1.1. Определять место, где содержится искомая информация (фрагмент текста, гиперссылка, ссылка на сайт и т.д.)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1.2. Находить и извлекать одну или несколько единиц информации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charset="-52"/>
                <a:cs typeface="Arial" pitchFamily="34" charset="0"/>
              </a:rPr>
              <a:t>Читать, заполнять и интерпретировать данные таблиц, столбчатой и круговой диаграмм;(МГ)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429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Вопрос 3: </a:t>
            </a:r>
            <a:r>
              <a:rPr lang="ru-RU" sz="3200" b="1" dirty="0" smtClean="0"/>
              <a:t>Почему автор выбрал именно этот год в качестве начальной точки на графике?</a:t>
            </a:r>
            <a:endParaRPr lang="ru-RU" sz="32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49289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9242"/>
                </a:solidFill>
                <a:latin typeface="Arial" pitchFamily="34" charset="0"/>
                <a:ea typeface="Calibri" charset="-52"/>
                <a:cs typeface="Arial" pitchFamily="34" charset="0"/>
              </a:rPr>
              <a:t>3. Осмысливать и оценивать содержание и форму текста  (ЧГ)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3.6. Высказывать и обосновывать собственную точку зрения по вопросу, обсуждаемому в тексте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3. Компетенция: интерпретация данных и использование научных доказательств для получения выводов (ЕНГ)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3.2. Преобразовывать одну форму представления данных в другую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Calibri" charset="-5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Вопрос 4: </a:t>
            </a:r>
            <a:r>
              <a:rPr lang="ru-RU" sz="3200" b="1" dirty="0" smtClean="0"/>
              <a:t>Рисунок 2 основан на предположении о том, что:</a:t>
            </a:r>
          </a:p>
          <a:p>
            <a:r>
              <a:rPr lang="ru-RU" sz="2800" b="1" dirty="0" smtClean="0"/>
              <a:t> 	</a:t>
            </a:r>
            <a:r>
              <a:rPr lang="ru-RU" sz="2400" dirty="0" smtClean="0"/>
              <a:t>A. Животные, изображенные на наскальных рисунках, обитали в районе озера Чад в то время, когда их рисовали</a:t>
            </a:r>
          </a:p>
          <a:p>
            <a:r>
              <a:rPr lang="ru-RU" sz="2400" dirty="0" smtClean="0"/>
              <a:t>	B. Художники, рисовавшие животных, имели высокую технику рисунка. </a:t>
            </a:r>
          </a:p>
          <a:p>
            <a:r>
              <a:rPr lang="ru-RU" sz="2400" dirty="0" smtClean="0"/>
              <a:t>	C.  Художники, рисовавшие животных, имели возможность путешествовать на дальние расстояния. </a:t>
            </a:r>
          </a:p>
          <a:p>
            <a:r>
              <a:rPr lang="ru-RU" sz="2400" dirty="0" smtClean="0"/>
              <a:t>	D  Не было попытки приручить животных, изображенных на наскальных рисунках.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" y="472514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9242"/>
                </a:solidFill>
                <a:latin typeface="Arial" pitchFamily="34" charset="0"/>
                <a:ea typeface="Calibri" charset="-52"/>
                <a:cs typeface="Arial" pitchFamily="34" charset="0"/>
              </a:rPr>
              <a:t>2. Интегрировать и интерпретировать информацию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2.4. Устанавливать скрытые связи между событиями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или утверждениями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/>
              <a:t>Вопрос 5: </a:t>
            </a:r>
            <a:r>
              <a:rPr lang="ru-RU" sz="3200" b="1" dirty="0" smtClean="0"/>
              <a:t>Для ответа на этот вопрос вам нужно объединить информацию, представленную на рисунках 1 и 2.  Исчезновение носорога, гиппопотама и зубра с наскальных рисунков пустыни Сахара произошло: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A. В начале самого последнего Ледникового периода.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B. В середине периода, когда глубина озера Чад достигала наивысшего уровня.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C.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После того, как уровень озера Чад снижался в течение более тысячи лет.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D. В начале непрерывного сухого периода.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411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242"/>
                </a:solidFill>
                <a:latin typeface="Arial" pitchFamily="34" charset="0"/>
                <a:ea typeface="Calibri" charset="-52"/>
                <a:cs typeface="Arial" pitchFamily="34" charset="0"/>
              </a:rPr>
              <a:t>2. Интегрировать и интерпретировать информацию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Calibri" charset="-52"/>
                <a:cs typeface="Arial" pitchFamily="34" charset="0"/>
              </a:rPr>
              <a:t>2.4. Устанавливать скрытые связи между событиями или утверждениями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ea typeface="+mn-ea"/>
                <a:cs typeface="Arial" charset="0"/>
              </a:rPr>
              <a:t>Концептуальные рамки для разработки заданий</a:t>
            </a:r>
            <a:endParaRPr lang="ru-RU" altLang="ru-RU" sz="2800" b="1" i="1" dirty="0">
              <a:solidFill>
                <a:srgbClr val="96000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980728"/>
            <a:ext cx="8892480" cy="5616624"/>
            <a:chOff x="1261260" y="2314108"/>
            <a:chExt cx="9361577" cy="4203298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xmlns="" id="{293C8813-FCC4-47DD-9EB9-2721F456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260" y="4543170"/>
              <a:ext cx="2880650" cy="1112021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Уровень сложности</a:t>
              </a:r>
              <a:endParaRPr lang="ru-RU" altLang="ru-RU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xmlns="" id="{2035B760-0F91-48A5-B3D3-BCA6092C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911" y="3615643"/>
              <a:ext cx="3108070" cy="9990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Реальная ситуация</a:t>
              </a:r>
            </a:p>
            <a:p>
              <a:pPr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500" dirty="0">
                <a:latin typeface="Arial" panose="020B0604020202020204" pitchFamily="34" charset="0"/>
              </a:endParaRPr>
            </a:p>
          </p:txBody>
        </p:sp>
        <p:sp>
          <p:nvSpPr>
            <p:cNvPr id="10" name="AutoShape 13">
              <a:extLst>
                <a:ext uri="{FF2B5EF4-FFF2-40B4-BE49-F238E27FC236}">
                  <a16:creationId xmlns:a16="http://schemas.microsoft.com/office/drawing/2014/main" xmlns="" id="{34D68609-14D1-4AFB-ADC2-03A4CFFD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173" y="2583550"/>
              <a:ext cx="3448664" cy="1177231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sz="24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Содержательная </a:t>
              </a:r>
              <a:r>
                <a:rPr kumimoji="0" lang="ru-RU" altLang="ru-RU" sz="2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область</a:t>
              </a:r>
              <a:endParaRPr kumimoji="0" lang="ru-RU" altLang="ru-RU" sz="2400" b="1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xmlns="" id="{63E0368C-D8F5-4A27-97F2-F5A5D3BA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347" y="4614658"/>
              <a:ext cx="2461796" cy="1062560"/>
            </a:xfrm>
            <a:prstGeom prst="flowChartPunchedTap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Контекст</a:t>
              </a:r>
            </a:p>
          </p:txBody>
        </p:sp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xmlns="" id="{006C284E-5B83-4273-AD4C-23696796B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067" y="2314108"/>
              <a:ext cx="2880650" cy="1598707"/>
            </a:xfrm>
            <a:prstGeom prst="horizontalScroll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defTabSz="76827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Оцениваемые </a:t>
              </a:r>
              <a:r>
                <a:rPr lang="ru-RU" altLang="ru-RU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компетенции </a:t>
              </a:r>
              <a:endParaRPr lang="ru-RU" altLang="ru-RU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xmlns="" id="{D2787B1D-BA97-4E35-8BF8-083DBF8A0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62855">
              <a:off x="3777474" y="4428273"/>
              <a:ext cx="1148031" cy="482677"/>
            </a:xfrm>
            <a:prstGeom prst="rightArrow">
              <a:avLst>
                <a:gd name="adj1" fmla="val 41667"/>
                <a:gd name="adj2" fmla="val 53860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xmlns="" id="{68A127A5-AAA0-4783-9DC5-49D1C7C445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0269">
              <a:off x="3802612" y="3607825"/>
              <a:ext cx="950913" cy="366713"/>
            </a:xfrm>
            <a:prstGeom prst="rightArrow">
              <a:avLst>
                <a:gd name="adj1" fmla="val 50000"/>
                <a:gd name="adj2" fmla="val 64827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xmlns="" id="{6FC0ADEE-EFEF-447C-A535-F9D3E49EC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29011">
              <a:off x="6694533" y="3538607"/>
              <a:ext cx="965754" cy="336068"/>
            </a:xfrm>
            <a:prstGeom prst="leftArrow">
              <a:avLst>
                <a:gd name="adj1" fmla="val 57300"/>
                <a:gd name="adj2" fmla="val 5474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Блок-схема: перфолента 17">
              <a:extLst>
                <a:ext uri="{FF2B5EF4-FFF2-40B4-BE49-F238E27FC236}">
                  <a16:creationId xmlns:a16="http://schemas.microsoft.com/office/drawing/2014/main" xmlns="" id="{2AEDBDCE-ECAF-4C4A-AB21-B85B52502DE5}"/>
                </a:ext>
              </a:extLst>
            </p:cNvPr>
            <p:cNvSpPr/>
            <p:nvPr/>
          </p:nvSpPr>
          <p:spPr>
            <a:xfrm>
              <a:off x="4214316" y="5454846"/>
              <a:ext cx="2963094" cy="1062560"/>
            </a:xfrm>
            <a:prstGeom prst="flowChartPunchedTape">
              <a:avLst/>
            </a:prstGeom>
            <a:solidFill>
              <a:srgbClr val="FAAC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8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Формат ответа</a:t>
              </a: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xmlns="" id="{467AF659-500A-411E-9B1F-441389367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55815" y="4807159"/>
              <a:ext cx="892175" cy="518731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xmlns="" id="{DF152886-F38D-4859-AC5D-F3969F6C48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8210">
              <a:off x="6627538" y="4493468"/>
              <a:ext cx="857180" cy="371534"/>
            </a:xfrm>
            <a:prstGeom prst="leftArrow">
              <a:avLst>
                <a:gd name="adj1" fmla="val 50000"/>
                <a:gd name="adj2" fmla="val 64155"/>
              </a:avLst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23728" y="908720"/>
            <a:ext cx="5246322" cy="508465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заданий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41"/>
          <p:cNvSpPr txBox="1"/>
          <p:nvPr/>
        </p:nvSpPr>
        <p:spPr>
          <a:xfrm>
            <a:off x="6300192" y="2564904"/>
            <a:ext cx="2376264" cy="965008"/>
          </a:xfrm>
          <a:prstGeom prst="rect">
            <a:avLst/>
          </a:prstGeom>
          <a:solidFill>
            <a:srgbClr val="81DB8A"/>
          </a:solidFill>
          <a:ln w="10794">
            <a:solidFill>
              <a:srgbClr val="A3A3A3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359410" algn="ctr">
              <a:lnSpc>
                <a:spcPct val="100000"/>
              </a:lnSpc>
              <a:spcBef>
                <a:spcPts val="805"/>
              </a:spcBef>
            </a:pPr>
            <a:r>
              <a:rPr lang="ru-RU" alt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текста (ЧГ)</a:t>
            </a:r>
            <a:endParaRPr lang="ru-RU" alt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0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8640"/>
          <a:ext cx="9144000" cy="6402138"/>
        </p:xfrm>
        <a:graphic>
          <a:graphicData uri="http://schemas.openxmlformats.org/drawingml/2006/table">
            <a:tbl>
              <a:tblPr/>
              <a:tblGrid>
                <a:gridCol w="1115616"/>
                <a:gridCol w="2592288"/>
                <a:gridCol w="2664296"/>
                <a:gridCol w="2771800"/>
              </a:tblGrid>
              <a:tr h="241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Читательская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Математическая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Естественнонаучная 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Содержа-тельная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область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Типы и форматы текста (сплошной, не сплошной, составной,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смешанный…)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Разделы математики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пространство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изменение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зависимости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неопределенность и данные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количество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Естественнонаучные предметы, методология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Содержательное 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знание</a:t>
                      </a:r>
                      <a:r>
                        <a:rPr lang="ru-RU" sz="15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5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Процедурное 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знание</a:t>
                      </a:r>
                      <a:r>
                        <a:rPr lang="ru-RU" sz="15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50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Контекст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Ситуации функционирования текста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личный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общественный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практический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образовательный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 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индивидуума, социума, образования и науки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общественная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жизнь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личная жизнь; </a:t>
                      </a: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образование/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профессиональ-ная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деятельность; </a:t>
                      </a:r>
                      <a:endParaRPr lang="ru-RU" sz="15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научная деятельность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здоровье</a:t>
                      </a: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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природные ресурсы;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окружающая 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среда;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опасности 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риски;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связь 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науки и </a:t>
                      </a: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технологий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Оценивае-мые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компетен-ции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находить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извлекать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информацию </a:t>
                      </a:r>
                    </a:p>
                    <a:p>
                      <a:pPr algn="l" defTabSz="266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5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ннтегрировать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интерпретировать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осмысливать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оценивать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и форму текста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</a:t>
                      </a:r>
                      <a:r>
                        <a:rPr lang="ru-RU" sz="15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информацию из текста</a:t>
                      </a: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lvl="0" indent="0">
                        <a:buFont typeface="+mj-lt"/>
                        <a:buAutoNum type="arabicPeriod"/>
                        <a:tabLst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формулировать</a:t>
                      </a: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ситуацию математически </a:t>
                      </a:r>
                    </a:p>
                    <a:p>
                      <a:pPr marL="95250" lvl="0" indent="0">
                        <a:buFont typeface="+mj-lt"/>
                        <a:buAutoNum type="arabicPeriod"/>
                        <a:tabLst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применять</a:t>
                      </a: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математические понятия, факты, процедуры</a:t>
                      </a: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5250" lvl="0" indent="0"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интерпретировать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использовать и оценивать математические результаты</a:t>
                      </a:r>
                    </a:p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рассуждать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научно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объяснять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явления;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понимать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основные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естественнонаучного </a:t>
                      </a:r>
                      <a:r>
                        <a:rPr lang="ru-RU" sz="1500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исследования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интерпретировать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данные и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научные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доказательства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 получения выводов.</a:t>
                      </a:r>
                      <a:endParaRPr lang="ru-RU" sz="15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17" marR="2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0"/>
            <a:ext cx="80418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Системно-деятельностый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компетентностый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подход в обучении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70908949"/>
              </p:ext>
            </p:extLst>
          </p:nvPr>
        </p:nvGraphicFramePr>
        <p:xfrm>
          <a:off x="323528" y="1268760"/>
          <a:ext cx="5819775" cy="503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284984"/>
            <a:ext cx="1233158" cy="1570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213"/>
            <a:ext cx="2520280" cy="2133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052736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«Человек, который почувствовал ветер перемен, должен строить не щит от ветра, а ветряную мельницу»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Стивен Кинг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795897"/>
            <a:ext cx="8820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 жалуется на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 ждет, что ветер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переменится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поворачивает паруса по ветру. </a:t>
            </a: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Максвелл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17" b="6342"/>
          <a:stretch>
            <a:fillRect/>
          </a:stretch>
        </p:blipFill>
        <p:spPr>
          <a:xfrm>
            <a:off x="1619672" y="26410"/>
            <a:ext cx="5832648" cy="496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68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208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Arial"/>
                <a:cs typeface="Arial"/>
                <a:hlinkClick r:id="rId2"/>
              </a:rPr>
              <a:t>http://www.centeroko.ru/pisa15/pisa15_pub.html</a:t>
            </a:r>
            <a:r>
              <a:rPr lang="en-US" sz="2400" spc="90" dirty="0">
                <a:solidFill>
                  <a:srgbClr val="5F5F5F"/>
                </a:solidFill>
                <a:latin typeface="Arial"/>
                <a:cs typeface="Arial"/>
                <a:hlinkClick r:id="rId2"/>
              </a:rPr>
              <a:t> </a:t>
            </a:r>
            <a:r>
              <a:rPr lang="ru-RU" sz="2400" dirty="0">
                <a:latin typeface="Arial"/>
                <a:cs typeface="Arial"/>
              </a:rPr>
              <a:t>Примеры</a:t>
            </a:r>
            <a:r>
              <a:rPr lang="ru-RU" sz="2400" spc="-3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заданий</a:t>
            </a:r>
            <a:r>
              <a:rPr lang="ru-RU" sz="2400" spc="-3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по</a:t>
            </a:r>
            <a:r>
              <a:rPr lang="ru-RU" sz="2400" spc="-4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математической</a:t>
            </a:r>
            <a:r>
              <a:rPr lang="ru-RU" sz="2400" spc="-3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грамотности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30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fipi.ru/otkrytyy-bank-zadaniy-dlya-otsenki-yestestvennonauchnoy-gramotnosti</a:t>
            </a:r>
            <a:r>
              <a:rPr lang="ru-RU" sz="2400" dirty="0" smtClean="0"/>
              <a:t> </a:t>
            </a:r>
            <a:r>
              <a:rPr lang="ru-RU" sz="2400" dirty="0">
                <a:latin typeface="Arial"/>
                <a:cs typeface="Arial"/>
              </a:rPr>
              <a:t>Открытый банк заданий для оценки естественнонаучной грамотности (VII-IX классы)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71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fipi.ru/metodicheskaya-kopilka/zadaniya-dlya-5-9-klassov</a:t>
            </a:r>
            <a:r>
              <a:rPr lang="ru-RU" sz="2400" dirty="0" smtClean="0"/>
              <a:t>  </a:t>
            </a:r>
            <a:r>
              <a:rPr lang="ru-RU" sz="2400" dirty="0" smtClean="0">
                <a:latin typeface="Arial"/>
                <a:cs typeface="Arial"/>
              </a:rPr>
              <a:t>Задания </a:t>
            </a:r>
            <a:r>
              <a:rPr lang="ru-RU" sz="2400" dirty="0">
                <a:latin typeface="Arial"/>
                <a:cs typeface="Arial"/>
              </a:rPr>
              <a:t>для 5–9 классов по истории, обществознанию, биологии, физике, химии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980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http://skiv.instrao.ru/bank-zadaniy</a:t>
            </a:r>
            <a:r>
              <a:rPr lang="en-US" sz="2400" dirty="0" smtClean="0">
                <a:hlinkClick r:id="rId5"/>
              </a:rPr>
              <a:t>/</a:t>
            </a:r>
            <a:r>
              <a:rPr lang="ru-RU" sz="2400" dirty="0" smtClean="0"/>
              <a:t> </a:t>
            </a:r>
            <a:r>
              <a:rPr lang="ru-RU" sz="2400" dirty="0">
                <a:latin typeface="Arial"/>
                <a:cs typeface="Arial"/>
              </a:rPr>
              <a:t>Банк заданий для формирования </a:t>
            </a:r>
            <a:r>
              <a:rPr lang="ru-RU" sz="2400" dirty="0" smtClean="0">
                <a:latin typeface="Arial"/>
                <a:cs typeface="Arial"/>
              </a:rPr>
              <a:t>и оценки  </a:t>
            </a:r>
            <a:r>
              <a:rPr lang="ru-RU" sz="2400" dirty="0">
                <a:latin typeface="Arial"/>
                <a:cs typeface="Arial"/>
              </a:rPr>
              <a:t>функциональной грамотности </a:t>
            </a:r>
            <a:r>
              <a:rPr lang="ru-RU" sz="2400" dirty="0" smtClean="0">
                <a:latin typeface="Arial"/>
                <a:cs typeface="Arial"/>
              </a:rPr>
              <a:t>обучающихся  основной </a:t>
            </a:r>
            <a:r>
              <a:rPr lang="ru-RU" sz="2400" dirty="0">
                <a:latin typeface="Arial"/>
                <a:cs typeface="Arial"/>
              </a:rPr>
              <a:t>школы (5-9 классы)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помощь учителю</a:t>
            </a:r>
          </a:p>
        </p:txBody>
      </p:sp>
    </p:spTree>
    <p:extLst>
      <p:ext uri="{BB962C8B-B14F-4D97-AF65-F5344CB8AC3E}">
        <p14:creationId xmlns="" xmlns:p14="http://schemas.microsoft.com/office/powerpoint/2010/main" val="650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Может ли  1+ 1= 1 быть верным и  в каком случае?</a:t>
            </a:r>
          </a:p>
        </p:txBody>
      </p:sp>
      <p:sp>
        <p:nvSpPr>
          <p:cNvPr id="12290" name="AutoShape 2" descr="https://riddle.su/icons/cherry25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&amp;Zcy;&amp;acy;&amp;gcy;&amp;acy;&amp;dcy;&amp;kcy;&amp;icy; &amp;pcy;&amp;rcy;&amp;ocy; &amp;vcy;&amp;icy;&amp;shcy;&amp;ncy;&amp;yucy; | &amp;Vcy;&amp;zcy;&amp;rcy;&amp;ocy;&amp;scy;&amp;lcy;&amp;ycy;&amp;mcy; &amp;icy; &amp;Dcy;&amp;iecy;&amp;tcy;&amp;ya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2304256" cy="2142959"/>
          </a:xfrm>
          <a:prstGeom prst="rect">
            <a:avLst/>
          </a:prstGeom>
          <a:noFill/>
        </p:spPr>
      </p:pic>
      <p:pic>
        <p:nvPicPr>
          <p:cNvPr id="12294" name="Picture 6" descr="&amp;Ocy;&amp;rcy;&amp;icy;&amp;gcy;&amp;icy;&amp;ncy;&amp;acy;&amp;lcy; - &amp;Scy;&amp;khcy;&amp;iecy;&amp;mcy;&amp;acy; &amp;vcy;&amp;ycy;&amp;shcy;&amp;icy;&amp;vcy;&amp;kcy;&amp;icy; «&amp;Vcy;&amp;icy;&amp;shcy;&amp;iecy;&amp;ncy;&amp;kcy;&amp;acy;» - &amp;Acy;&amp;vcy;&amp;tcy;&amp;ocy;&amp;rcy; «Melisenta» - &amp;Acy;&amp;vcy;&amp;tcy;&amp;ocy;&amp;rcy;&amp;ycy; - &amp;Vcy;&amp;ycy;&amp;shcy;&amp;icy;&amp;vcy;&amp;kcy;&amp;acy;  &amp;kcy;&amp;rcy;&amp;iecy;&amp;scy;&amp;tcy;&amp;ocy;&amp;m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80" y="620688"/>
            <a:ext cx="2143125" cy="2143125"/>
          </a:xfrm>
          <a:prstGeom prst="rect">
            <a:avLst/>
          </a:prstGeom>
          <a:noFill/>
        </p:spPr>
      </p:pic>
      <p:pic>
        <p:nvPicPr>
          <p:cNvPr id="7" name="Picture 6" descr="&amp;Ocy;&amp;rcy;&amp;icy;&amp;gcy;&amp;icy;&amp;ncy;&amp;acy;&amp;lcy; - &amp;Scy;&amp;khcy;&amp;iecy;&amp;mcy;&amp;acy; &amp;vcy;&amp;ycy;&amp;shcy;&amp;icy;&amp;vcy;&amp;kcy;&amp;icy; «&amp;Vcy;&amp;icy;&amp;shcy;&amp;iecy;&amp;ncy;&amp;kcy;&amp;acy;» - &amp;Acy;&amp;vcy;&amp;tcy;&amp;ocy;&amp;rcy; «Melisenta» - &amp;Acy;&amp;vcy;&amp;tcy;&amp;ocy;&amp;rcy;&amp;ycy; - &amp;Vcy;&amp;ycy;&amp;shcy;&amp;icy;&amp;vcy;&amp;kcy;&amp;acy;  &amp;kcy;&amp;rcy;&amp;iecy;&amp;scy;&amp;tcy;&amp;ocy;&amp;m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11760" y="620688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Зеленый и синий смешать какой цвет получитс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63" r="32381"/>
          <a:stretch>
            <a:fillRect/>
          </a:stretch>
        </p:blipFill>
        <p:spPr bwMode="auto">
          <a:xfrm rot="5400000">
            <a:off x="5797276" y="2923804"/>
            <a:ext cx="1008112" cy="1730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155679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+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155679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=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15616" y="3212976"/>
            <a:ext cx="1008112" cy="9361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15816" y="3212976"/>
            <a:ext cx="1008112" cy="936104"/>
          </a:xfrm>
          <a:prstGeom prst="ellipse">
            <a:avLst/>
          </a:prstGeom>
          <a:solidFill>
            <a:srgbClr val="0E5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23728" y="306896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+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321297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=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725144"/>
            <a:ext cx="1133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15816" y="4725144"/>
            <a:ext cx="1133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051720" y="501317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+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960" y="494116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=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25144"/>
            <a:ext cx="1133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64932" flipH="1">
            <a:off x="5899697" y="4584902"/>
            <a:ext cx="1133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/>
      <p:bldP spid="16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631106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http://skiv.instrao.ru/bank-zadaniy/matematicheskaya-gramotnost/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375" r="10213" b="3907"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http://iyazyki.ru/wp-content/uploads/2013/05/okruzhnov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692696"/>
            <a:ext cx="2110256" cy="1584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58775" y="0"/>
            <a:ext cx="8785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314325" algn="l"/>
              </a:tabLst>
              <a:defRPr/>
            </a:pPr>
            <a:r>
              <a:rPr lang="ru-RU" alt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Практикум</a:t>
            </a:r>
            <a:endParaRPr lang="ru-RU" alt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14" descr="http://iyazyki.ru/wp-content/uploads/2013/05/okruzhnov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92696"/>
            <a:ext cx="2110256" cy="1584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4" descr="http://iyazyki.ru/wp-content/uploads/2013/05/okruzhnov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692696"/>
            <a:ext cx="2110256" cy="1584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852936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Составить задания на формирование функциональной грамотности, по одному на каждую компетенцию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b="1" dirty="0" smtClean="0"/>
              <a:t>2. Оформить Методический паспорт к заданию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ilepicker.io/api/file/uvSgze4TjJpoP2QCMQj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2" t="4792" r="11756" b="8641"/>
          <a:stretch/>
        </p:blipFill>
        <p:spPr bwMode="auto">
          <a:xfrm>
            <a:off x="2123728" y="2060848"/>
            <a:ext cx="4365358" cy="4869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вместе, а значит, у нас всё </a:t>
            </a:r>
          </a:p>
          <a:p>
            <a:pPr algn="ctr"/>
            <a:r>
              <a:rPr lang="ru-RU" alt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обязательно получится! </a:t>
            </a:r>
            <a:endParaRPr lang="ru-RU" alt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бе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640960" cy="5752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616530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Разрушаем  Стереотипы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8269" r="8936"/>
          <a:stretch>
            <a:fillRect/>
          </a:stretch>
        </p:blipFill>
        <p:spPr bwMode="auto">
          <a:xfrm>
            <a:off x="1043608" y="692150"/>
            <a:ext cx="705802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403648" y="6519862"/>
            <a:ext cx="604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002060"/>
                </a:solidFill>
              </a:rPr>
              <a:t>Переславль-Залесский</a:t>
            </a:r>
            <a:r>
              <a:rPr lang="ru-RU" altLang="ru-RU" sz="1600" b="1" i="1" dirty="0" smtClean="0">
                <a:solidFill>
                  <a:srgbClr val="002060"/>
                </a:solidFill>
              </a:rPr>
              <a:t>,  Январь_2022</a:t>
            </a:r>
            <a:endParaRPr lang="ru-RU" alt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971550" y="0"/>
            <a:ext cx="748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002060"/>
                </a:solidFill>
              </a:rPr>
              <a:t>муниципальное общеобразовательное учреждение </a:t>
            </a:r>
          </a:p>
          <a:p>
            <a:pPr algn="ctr"/>
            <a:r>
              <a:rPr lang="ru-RU" altLang="ru-RU" b="1" i="1">
                <a:solidFill>
                  <a:srgbClr val="002060"/>
                </a:solidFill>
              </a:rPr>
              <a:t>«Средняя школа № 4»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19872" y="1412875"/>
            <a:ext cx="3240087" cy="1800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методический семинар_ Функциональная грамотность: новый вызов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157192"/>
            <a:ext cx="91440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 как </a:t>
            </a:r>
            <a:r>
              <a:rPr 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образования: требования к составлению заданий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формированию ФГ</a:t>
            </a:r>
            <a:endParaRPr lang="ru-RU" altLang="ru-RU" sz="28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6273225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600" b="1" i="1" dirty="0" smtClean="0">
                <a:solidFill>
                  <a:srgbClr val="002060"/>
                </a:solidFill>
              </a:rPr>
              <a:t>Телегина О.В., зам.директора по УВР</a:t>
            </a:r>
            <a:endParaRPr lang="ru-RU" alt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772" y="188640"/>
            <a:ext cx="7584455" cy="435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Лавка возможностей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5488" y="1247064"/>
            <a:ext cx="4608512" cy="3046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55078"/>
            <a:ext cx="2036467" cy="164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736"/>
            <a:ext cx="4666021" cy="37474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5596546"/>
            <a:ext cx="88569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Ничему тому, что важно знать, научить нельзя - все,  что может сделать учитель-это указать дорожки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Олдигт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666022" y="3136675"/>
            <a:ext cx="144859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4701" y="1052736"/>
            <a:ext cx="4868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«Дайте мне, пожалуйста, вон тот фрукт», —попросил покупатель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8098" y="4041925"/>
            <a:ext cx="5061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торгуем плодами,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торгуем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семенами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…»,-ответил хозяин</a:t>
            </a:r>
          </a:p>
        </p:txBody>
      </p:sp>
    </p:spTree>
    <p:extLst>
      <p:ext uri="{BB962C8B-B14F-4D97-AF65-F5344CB8AC3E}">
        <p14:creationId xmlns="" xmlns:p14="http://schemas.microsoft.com/office/powerpoint/2010/main" val="13448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02024"/>
            <a:ext cx="8748464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6000" b="1" dirty="0" smtClean="0">
                <a:solidFill>
                  <a:srgbClr val="002060"/>
                </a:solidFill>
                <a:sym typeface="Symbol"/>
              </a:rPr>
              <a:t> </a:t>
            </a:r>
            <a:r>
              <a:rPr lang="ru-RU" sz="6000" b="1" dirty="0" smtClean="0">
                <a:solidFill>
                  <a:srgbClr val="002060"/>
                </a:solidFill>
              </a:rPr>
              <a:t>оценка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9250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960000"/>
                </a:solidFill>
                <a:latin typeface="Arial" charset="0"/>
                <a:cs typeface="Arial" charset="0"/>
              </a:rPr>
              <a:t>Как</a:t>
            </a:r>
            <a:r>
              <a:rPr lang="ru-RU" sz="2000" dirty="0"/>
              <a:t> </a:t>
            </a:r>
            <a:r>
              <a:rPr lang="ru-RU" altLang="ru-RU" sz="3200" b="1" i="1" dirty="0">
                <a:solidFill>
                  <a:srgbClr val="960000"/>
                </a:solidFill>
                <a:latin typeface="Arial" charset="0"/>
                <a:cs typeface="Arial" charset="0"/>
              </a:rPr>
              <a:t>различить оценку  и формирование  ФГ</a:t>
            </a:r>
          </a:p>
        </p:txBody>
      </p:sp>
    </p:spTree>
    <p:extLst>
      <p:ext uri="{BB962C8B-B14F-4D97-AF65-F5344CB8AC3E}">
        <p14:creationId xmlns="" xmlns:p14="http://schemas.microsoft.com/office/powerpoint/2010/main" val="38376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9644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Предшественниками самолётов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планеры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летательные аппараты,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похожие на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птиц. Мотора у них не было. Их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запускали с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холма или с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обрыва».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означает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«планер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»? Дайте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для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толкового словаря на основе текста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0912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i="1" dirty="0">
                <a:solidFill>
                  <a:srgbClr val="960000"/>
                </a:solidFill>
                <a:latin typeface="Arial" charset="0"/>
                <a:cs typeface="Arial" charset="0"/>
              </a:rPr>
              <a:t>Ответ: планер – это летательный </a:t>
            </a:r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аппарат без </a:t>
            </a:r>
            <a:r>
              <a:rPr lang="ru-RU" altLang="ru-RU" sz="2800" b="1" i="1" dirty="0">
                <a:solidFill>
                  <a:srgbClr val="960000"/>
                </a:solidFill>
                <a:latin typeface="Arial" charset="0"/>
                <a:cs typeface="Arial" charset="0"/>
              </a:rPr>
              <a:t>мотора.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661248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Умение: понимать значение слова или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выражения на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контекста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Задание на ОЦЕНКУ </a:t>
            </a:r>
            <a:r>
              <a:rPr lang="ru-RU" altLang="ru-RU" sz="2800" b="1" i="1" dirty="0" err="1" smtClean="0">
                <a:solidFill>
                  <a:srgbClr val="960000"/>
                </a:solidFill>
                <a:latin typeface="Arial" charset="0"/>
                <a:cs typeface="Arial" charset="0"/>
              </a:rPr>
              <a:t>сформированности</a:t>
            </a:r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 ЧГ </a:t>
            </a:r>
            <a:endParaRPr lang="ru-RU" altLang="ru-RU" sz="2800" b="1" i="1" dirty="0">
              <a:solidFill>
                <a:srgbClr val="96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9644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Предшественниками самолётов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планеры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летательные аппараты,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похожие на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птиц. Мотора у них не было. Их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запускали с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холма или с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обрыва».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означает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«планер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»? Дайте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для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толкового словаря на основе текста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Задание на ОЦЕНКУ </a:t>
            </a:r>
            <a:r>
              <a:rPr lang="ru-RU" altLang="ru-RU" sz="2800" b="1" i="1" dirty="0" err="1" smtClean="0">
                <a:solidFill>
                  <a:srgbClr val="960000"/>
                </a:solidFill>
                <a:latin typeface="Arial" charset="0"/>
                <a:cs typeface="Arial" charset="0"/>
              </a:rPr>
              <a:t>сформированности</a:t>
            </a:r>
            <a:r>
              <a:rPr lang="ru-RU" altLang="ru-RU" sz="2800" b="1" i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 ЧГ </a:t>
            </a:r>
            <a:endParaRPr lang="ru-RU" altLang="ru-RU" sz="2800" b="1" i="1" dirty="0">
              <a:solidFill>
                <a:srgbClr val="96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52320" y="1700808"/>
            <a:ext cx="1296144" cy="0"/>
          </a:xfrm>
          <a:prstGeom prst="line">
            <a:avLst/>
          </a:prstGeom>
          <a:ln w="476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528" y="2276872"/>
            <a:ext cx="2520280" cy="0"/>
          </a:xfrm>
          <a:prstGeom prst="line">
            <a:avLst/>
          </a:prstGeom>
          <a:ln w="476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</TotalTime>
  <Words>1680</Words>
  <Application>Microsoft Office PowerPoint</Application>
  <PresentationFormat>Экран (4:3)</PresentationFormat>
  <Paragraphs>243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Лавка возможностей</vt:lpstr>
      <vt:lpstr>Формирование  оценка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ОЗЕРО  ЧАД  (пример открытого задания )</vt:lpstr>
      <vt:lpstr>Слайд 20</vt:lpstr>
      <vt:lpstr>Слайд 21</vt:lpstr>
      <vt:lpstr>Слайд 22</vt:lpstr>
      <vt:lpstr>Слайд 23</vt:lpstr>
      <vt:lpstr>Слайд 24</vt:lpstr>
      <vt:lpstr>Концептуальные рамки для разработки заданий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СШ№4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</dc:creator>
  <cp:lastModifiedBy>МОУ</cp:lastModifiedBy>
  <cp:revision>153</cp:revision>
  <dcterms:created xsi:type="dcterms:W3CDTF">2021-12-10T10:37:56Z</dcterms:created>
  <dcterms:modified xsi:type="dcterms:W3CDTF">2022-04-12T13:50:23Z</dcterms:modified>
</cp:coreProperties>
</file>