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handoutMasterIdLst>
    <p:handoutMasterId r:id="rId23"/>
  </p:handoutMasterIdLst>
  <p:sldIdLst>
    <p:sldId id="257" r:id="rId2"/>
    <p:sldId id="270" r:id="rId3"/>
    <p:sldId id="271" r:id="rId4"/>
    <p:sldId id="258" r:id="rId5"/>
    <p:sldId id="259" r:id="rId6"/>
    <p:sldId id="260" r:id="rId7"/>
    <p:sldId id="261" r:id="rId8"/>
    <p:sldId id="262" r:id="rId9"/>
    <p:sldId id="272" r:id="rId10"/>
    <p:sldId id="263" r:id="rId11"/>
    <p:sldId id="264" r:id="rId12"/>
    <p:sldId id="265" r:id="rId13"/>
    <p:sldId id="266" r:id="rId14"/>
    <p:sldId id="267" r:id="rId15"/>
    <p:sldId id="274" r:id="rId16"/>
    <p:sldId id="275" r:id="rId17"/>
    <p:sldId id="268" r:id="rId18"/>
    <p:sldId id="276" r:id="rId19"/>
    <p:sldId id="277"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89877" autoAdjust="0"/>
  </p:normalViewPr>
  <p:slideViewPr>
    <p:cSldViewPr snapToGrid="0">
      <p:cViewPr varScale="1">
        <p:scale>
          <a:sx n="104" d="100"/>
          <a:sy n="104" d="100"/>
        </p:scale>
        <p:origin x="-720" y="-96"/>
      </p:cViewPr>
      <p:guideLst>
        <p:guide orient="horz" pos="2160"/>
        <p:guide orient="horz" pos="4128"/>
        <p:guide pos="3840"/>
        <p:guide pos="7296"/>
      </p:guideLst>
    </p:cSldViewPr>
  </p:slideViewPr>
  <p:outlineViewPr>
    <p:cViewPr>
      <p:scale>
        <a:sx n="33" d="100"/>
        <a:sy n="33" d="100"/>
      </p:scale>
      <p:origin x="0" y="636"/>
    </p:cViewPr>
  </p:outlin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pPr/>
              <a:t>8/26/2021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pPr/>
              <a:t>‹#›</a:t>
            </a:fld>
            <a:endParaRPr lang="en-US" dirty="0"/>
          </a:p>
        </p:txBody>
      </p:sp>
    </p:spTree>
    <p:extLst>
      <p:ext uri="{BB962C8B-B14F-4D97-AF65-F5344CB8AC3E}">
        <p14:creationId xmlns=""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pPr/>
              <a:t>8/26/2021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pPr/>
              <a:t>‹#›</a:t>
            </a:fld>
            <a:endParaRPr lang="en-US" dirty="0"/>
          </a:p>
        </p:txBody>
      </p:sp>
    </p:spTree>
    <p:extLst>
      <p:ext uri="{BB962C8B-B14F-4D97-AF65-F5344CB8AC3E}">
        <p14:creationId xmlns=""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pPr/>
              <a:t>1</a:t>
            </a:fld>
            <a:endParaRPr lang="en-US" dirty="0"/>
          </a:p>
        </p:txBody>
      </p:sp>
    </p:spTree>
    <p:extLst>
      <p:ext uri="{BB962C8B-B14F-4D97-AF65-F5344CB8AC3E}">
        <p14:creationId xmlns=""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pPr/>
              <a:t>4</a:t>
            </a:fld>
            <a:endParaRPr lang="en-US" dirty="0"/>
          </a:p>
        </p:txBody>
      </p:sp>
    </p:spTree>
    <p:extLst>
      <p:ext uri="{BB962C8B-B14F-4D97-AF65-F5344CB8AC3E}">
        <p14:creationId xmlns="" xmlns:p14="http://schemas.microsoft.com/office/powerpoint/2010/main" val="11886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pPr/>
              <a:t>5</a:t>
            </a:fld>
            <a:endParaRPr lang="en-US" dirty="0"/>
          </a:p>
        </p:txBody>
      </p:sp>
    </p:spTree>
    <p:extLst>
      <p:ext uri="{BB962C8B-B14F-4D97-AF65-F5344CB8AC3E}">
        <p14:creationId xmlns="" xmlns:p14="http://schemas.microsoft.com/office/powerpoint/2010/main" val="95587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pPr/>
              <a:t>6</a:t>
            </a:fld>
            <a:endParaRPr lang="en-US" dirty="0"/>
          </a:p>
        </p:txBody>
      </p:sp>
    </p:spTree>
    <p:extLst>
      <p:ext uri="{BB962C8B-B14F-4D97-AF65-F5344CB8AC3E}">
        <p14:creationId xmlns="" xmlns:p14="http://schemas.microsoft.com/office/powerpoint/2010/main" val="306944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pPr/>
              <a:t>10</a:t>
            </a:fld>
            <a:endParaRPr lang="en-US" dirty="0"/>
          </a:p>
        </p:txBody>
      </p:sp>
    </p:spTree>
    <p:extLst>
      <p:ext uri="{BB962C8B-B14F-4D97-AF65-F5344CB8AC3E}">
        <p14:creationId xmlns="" xmlns:p14="http://schemas.microsoft.com/office/powerpoint/2010/main" val="90865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389009"/>
            <a:ext cx="112776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dirty="0"/>
          </a:p>
        </p:txBody>
      </p:sp>
      <p:sp>
        <p:nvSpPr>
          <p:cNvPr id="17" name="Footer Placeholder 16"/>
          <p:cNvSpPr>
            <a:spLocks noGrp="1"/>
          </p:cNvSpPr>
          <p:nvPr>
            <p:ph type="ftr" sz="quarter" idx="11"/>
          </p:nvPr>
        </p:nvSpPr>
        <p:spPr>
          <a:xfrm>
            <a:off x="7265116" y="4205288"/>
            <a:ext cx="1727200" cy="457200"/>
          </a:xfrm>
        </p:spPr>
        <p:txBody>
          <a:bodyPr/>
          <a:lstStyle>
            <a:lvl1pPr>
              <a:defRPr>
                <a:solidFill>
                  <a:schemeClr val="accent2">
                    <a:lumMod val="75000"/>
                  </a:schemeClr>
                </a:solidFill>
              </a:defRPr>
            </a:lvl1pPr>
          </a:lstStyle>
          <a:p>
            <a:r>
              <a:rPr lang="en-US"/>
              <a:t>Add a footer</a:t>
            </a:r>
            <a:endParaRPr lang="en-US" dirty="0"/>
          </a:p>
        </p:txBody>
      </p:sp>
      <p:sp>
        <p:nvSpPr>
          <p:cNvPr id="28" name="Date Placeholder 27"/>
          <p:cNvSpPr>
            <a:spLocks noGrp="1"/>
          </p:cNvSpPr>
          <p:nvPr>
            <p:ph type="dt" sz="half" idx="10"/>
          </p:nvPr>
        </p:nvSpPr>
        <p:spPr>
          <a:xfrm>
            <a:off x="9043832" y="4206240"/>
            <a:ext cx="1280160" cy="457200"/>
          </a:xfrm>
        </p:spPr>
        <p:txBody>
          <a:bodyPr/>
          <a:lstStyle>
            <a:lvl1pPr>
              <a:defRPr>
                <a:solidFill>
                  <a:schemeClr val="accent2">
                    <a:lumMod val="75000"/>
                  </a:schemeClr>
                </a:solidFill>
              </a:defRPr>
            </a:lvl1pPr>
          </a:lstStyle>
          <a:p>
            <a:fld id="{4E708F12-96AD-4ED4-8132-A78F5E42C1F5}" type="datetime1">
              <a:rPr lang="en-US" smtClean="0"/>
              <a:pPr/>
              <a:t>8/26/2021</a:t>
            </a:fld>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pPr/>
              <a:t>‹#›</a:t>
            </a:fld>
            <a:endParaRPr lang="en-US" dirty="0"/>
          </a:p>
        </p:txBody>
      </p:sp>
    </p:spTree>
    <p:extLst>
      <p:ext uri="{BB962C8B-B14F-4D97-AF65-F5344CB8AC3E}">
        <p14:creationId xmlns="" xmlns:p14="http://schemas.microsoft.com/office/powerpoint/2010/main" val="36011521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lvl1pPr>
              <a:defRPr/>
            </a:lvl1pPr>
            <a:lvl5pPr>
              <a:defRPr/>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7FA170-8299-44AD-AEEF-FC686C3D7804}" type="datetime1">
              <a:rPr lang="en-US" smtClean="0"/>
              <a:pPr/>
              <a:t>8/26/2021</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 xmlns:p14="http://schemas.microsoft.com/office/powerpoint/2010/main" val="34678442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231763A-68EC-4ECD-9620-D9FE9CDDD622}" type="datetime1">
              <a:rPr lang="en-US" smtClean="0"/>
              <a:pPr/>
              <a:t>8/26/2021</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 xmlns:p14="http://schemas.microsoft.com/office/powerpoint/2010/main" val="29780883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98BEDD-6160-49BB-B372-861DE7DE9BA5}" type="datetime1">
              <a:rPr lang="en-US" smtClean="0"/>
              <a:pPr/>
              <a:t>8/26/2021</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 xmlns:p14="http://schemas.microsoft.com/office/powerpoint/2010/main" val="35943031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ru-RU" smtClean="0"/>
              <a:t>Образец заголовка</a:t>
            </a:r>
            <a:endParaRPr kumimoji="0"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AAE819F-B7FD-4B29-8F66-9E318144BC2A}" type="datetime1">
              <a:rPr lang="en-US" smtClean="0"/>
              <a:pPr/>
              <a:t>8/26/2021</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 xmlns:p14="http://schemas.microsoft.com/office/powerpoint/2010/main" val="27051272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D4CA159C-B6E0-4F10-9F4A-2FA57003B139}" type="datetime1">
              <a:rPr lang="en-US" smtClean="0"/>
              <a:pPr/>
              <a:t>8/26/2021</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 xmlns:p14="http://schemas.microsoft.com/office/powerpoint/2010/main" val="34464451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dirty="0"/>
          </a:p>
        </p:txBody>
      </p:sp>
      <p:sp>
        <p:nvSpPr>
          <p:cNvPr id="28" name="Footer Placeholder 27"/>
          <p:cNvSpPr>
            <a:spLocks noGrp="1"/>
          </p:cNvSpPr>
          <p:nvPr>
            <p:ph type="ftr" sz="quarter" idx="12"/>
          </p:nvPr>
        </p:nvSpPr>
        <p:spPr/>
        <p:txBody>
          <a:bodyPr rtlCol="0"/>
          <a:lstStyle/>
          <a:p>
            <a:r>
              <a:rPr lang="en-US" dirty="0"/>
              <a:t>Add a footer</a:t>
            </a:r>
          </a:p>
        </p:txBody>
      </p:sp>
      <p:sp>
        <p:nvSpPr>
          <p:cNvPr id="26" name="Date Placeholder 25"/>
          <p:cNvSpPr>
            <a:spLocks noGrp="1"/>
          </p:cNvSpPr>
          <p:nvPr>
            <p:ph type="dt" sz="half" idx="10"/>
          </p:nvPr>
        </p:nvSpPr>
        <p:spPr/>
        <p:txBody>
          <a:bodyPr rtlCol="0"/>
          <a:lstStyle/>
          <a:p>
            <a:fld id="{8170CBBB-D1D1-4386-A5E9-07F3477B78F3}" type="datetime1">
              <a:rPr lang="en-US" smtClean="0"/>
              <a:pPr/>
              <a:t>8/26/2021</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pPr/>
              <a:t>‹#›</a:t>
            </a:fld>
            <a:endParaRPr lang="en-US" dirty="0"/>
          </a:p>
        </p:txBody>
      </p:sp>
    </p:spTree>
    <p:extLst>
      <p:ext uri="{BB962C8B-B14F-4D97-AF65-F5344CB8AC3E}">
        <p14:creationId xmlns="" xmlns:p14="http://schemas.microsoft.com/office/powerpoint/2010/main" val="3707165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4" name="Footer Placeholder 3"/>
          <p:cNvSpPr>
            <a:spLocks noGrp="1"/>
          </p:cNvSpPr>
          <p:nvPr>
            <p:ph type="ftr" sz="quarter" idx="11"/>
          </p:nvPr>
        </p:nvSpPr>
        <p:spPr>
          <a:xfrm>
            <a:off x="7010400" y="612648"/>
            <a:ext cx="1767840" cy="457200"/>
          </a:xfrm>
        </p:spPr>
        <p:txBody>
          <a:bodyPr/>
          <a:lstStyle/>
          <a:p>
            <a:r>
              <a:rPr lang="en-US" dirty="0"/>
              <a:t>Add a footer</a:t>
            </a:r>
          </a:p>
        </p:txBody>
      </p:sp>
      <p:sp>
        <p:nvSpPr>
          <p:cNvPr id="3" name="Date Placeholder 2"/>
          <p:cNvSpPr>
            <a:spLocks noGrp="1"/>
          </p:cNvSpPr>
          <p:nvPr>
            <p:ph type="dt" sz="half" idx="10"/>
          </p:nvPr>
        </p:nvSpPr>
        <p:spPr>
          <a:xfrm>
            <a:off x="8778240" y="612648"/>
            <a:ext cx="1276352" cy="457200"/>
          </a:xfrm>
        </p:spPr>
        <p:txBody>
          <a:bodyPr/>
          <a:lstStyle/>
          <a:p>
            <a:fld id="{9FA4CAD8-0EA7-4615-B69B-B2F199EF3A93}" type="datetime1">
              <a:rPr lang="en-US" smtClean="0"/>
              <a:pPr/>
              <a:t>8/26/2021</a:t>
            </a:fld>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pPr/>
              <a:t>‹#›</a:t>
            </a:fld>
            <a:endParaRPr lang="en-US" dirty="0"/>
          </a:p>
        </p:txBody>
      </p:sp>
    </p:spTree>
    <p:extLst>
      <p:ext uri="{BB962C8B-B14F-4D97-AF65-F5344CB8AC3E}">
        <p14:creationId xmlns="" xmlns:p14="http://schemas.microsoft.com/office/powerpoint/2010/main" val="38219525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B9234BD7-6953-492C-921B-E68B2D7F14C8}" type="datetime1">
              <a:rPr lang="en-US" smtClean="0"/>
              <a:pPr/>
              <a:t>8/26/2021</a:t>
            </a:fld>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 xmlns:p14="http://schemas.microsoft.com/office/powerpoint/2010/main" val="11356951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dirty="0"/>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5A17D9B-D4D3-4E23-88DF-2E354FA43196}" type="datetime1">
              <a:rPr lang="en-US" smtClean="0"/>
              <a:pPr/>
              <a:t>8/26/2021</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 xmlns:p14="http://schemas.microsoft.com/office/powerpoint/2010/main" val="4986852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41F67C5-D04E-4576-B61C-12ABA14BBD6C}" type="datetime1">
              <a:rPr lang="en-US" smtClean="0"/>
              <a:pPr/>
              <a:t>8/26/2021</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 xmlns:p14="http://schemas.microsoft.com/office/powerpoint/2010/main" val="18836198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ru-RU" smtClean="0"/>
              <a:t>Образец заголовка</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1100">
                <a:solidFill>
                  <a:schemeClr val="accent2">
                    <a:lumMod val="75000"/>
                  </a:schemeClr>
                </a:solidFill>
              </a:defRPr>
            </a:lvl1pPr>
          </a:lstStyle>
          <a:p>
            <a:r>
              <a:rPr lang="en-US"/>
              <a:t>Add a footer</a:t>
            </a:r>
            <a:endParaRPr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1100">
                <a:solidFill>
                  <a:schemeClr val="accent2">
                    <a:lumMod val="75000"/>
                  </a:schemeClr>
                </a:solidFill>
              </a:defRPr>
            </a:lvl1pPr>
          </a:lstStyle>
          <a:p>
            <a:fld id="{C20F09E4-6EA4-4BF3-9FC8-FF40373B88E6}" type="datetime1">
              <a:rPr lang="en-US" smtClean="0"/>
              <a:pPr/>
              <a:t>8/26/2021</a:t>
            </a:fld>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pPr/>
              <a:t>‹#›</a:t>
            </a:fld>
            <a:endParaRPr lang="en-US" dirty="0"/>
          </a:p>
        </p:txBody>
      </p:sp>
    </p:spTree>
    <p:extLst>
      <p:ext uri="{BB962C8B-B14F-4D97-AF65-F5344CB8AC3E}">
        <p14:creationId xmlns=""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172" y="2203952"/>
            <a:ext cx="11277600" cy="1470025"/>
          </a:xfrm>
        </p:spPr>
        <p:txBody>
          <a:bodyPr>
            <a:normAutofit fontScale="90000"/>
          </a:bodyPr>
          <a:lstStyle/>
          <a:p>
            <a:pPr algn="ctr"/>
            <a:r>
              <a:rPr lang="ru-RU" dirty="0" smtClean="0"/>
              <a:t>Приемы формирования </a:t>
            </a:r>
            <a:r>
              <a:rPr lang="ru-RU" dirty="0" smtClean="0"/>
              <a:t>функциональной грамотности на </a:t>
            </a:r>
            <a:r>
              <a:rPr lang="ru-RU" dirty="0" smtClean="0"/>
              <a:t>интегрированных уроках информатики и математики</a:t>
            </a:r>
            <a:endParaRPr lang="en-US" dirty="0"/>
          </a:p>
        </p:txBody>
      </p:sp>
      <p:sp>
        <p:nvSpPr>
          <p:cNvPr id="3" name="Subtitle 2"/>
          <p:cNvSpPr>
            <a:spLocks noGrp="1"/>
          </p:cNvSpPr>
          <p:nvPr>
            <p:ph type="subTitle" idx="1"/>
          </p:nvPr>
        </p:nvSpPr>
        <p:spPr>
          <a:xfrm>
            <a:off x="598714" y="3823738"/>
            <a:ext cx="6604000" cy="1752600"/>
          </a:xfrm>
        </p:spPr>
        <p:txBody>
          <a:bodyPr/>
          <a:lstStyle/>
          <a:p>
            <a:r>
              <a:rPr lang="ru-RU" dirty="0" smtClean="0"/>
              <a:t>Удалова Юлия </a:t>
            </a:r>
            <a:r>
              <a:rPr lang="ru-RU" dirty="0" smtClean="0"/>
              <a:t>Сергеевна,</a:t>
            </a:r>
            <a:endParaRPr lang="ru-RU" dirty="0" smtClean="0"/>
          </a:p>
          <a:p>
            <a:r>
              <a:rPr lang="ru-RU" dirty="0" smtClean="0"/>
              <a:t>учитель информатики МОУ СШ №</a:t>
            </a:r>
            <a:r>
              <a:rPr lang="ru-RU" dirty="0" smtClean="0"/>
              <a:t>4</a:t>
            </a:r>
            <a:endParaRPr lang="ru-RU" dirty="0" smtClean="0"/>
          </a:p>
        </p:txBody>
      </p:sp>
      <p:sp>
        <p:nvSpPr>
          <p:cNvPr id="4" name="Rectangle 2"/>
          <p:cNvSpPr>
            <a:spLocks noChangeArrowheads="1"/>
          </p:cNvSpPr>
          <p:nvPr/>
        </p:nvSpPr>
        <p:spPr bwMode="auto">
          <a:xfrm>
            <a:off x="1591056" y="121136"/>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Методические мастерские в рамках августовской педагогической конференции </a:t>
            </a:r>
            <a:b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br>
            <a:endParaRPr kumimoji="0" lang="ru-RU"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«Формирование функциональной грамотности школьников: </a:t>
            </a:r>
            <a:endParaRPr kumimoji="0" lang="ru-RU"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способы и приёмы формирования»</a:t>
            </a:r>
            <a:endParaRPr kumimoji="0" lang="ru-RU"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Подзаголовок 2"/>
          <p:cNvSpPr txBox="1">
            <a:spLocks/>
          </p:cNvSpPr>
          <p:nvPr/>
        </p:nvSpPr>
        <p:spPr>
          <a:xfrm>
            <a:off x="3699876" y="6215058"/>
            <a:ext cx="4786346" cy="64294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u="none" strike="noStrike" kern="1200" cap="none" spc="0" normalizeH="0" baseline="0" noProof="0" dirty="0" smtClean="0">
                <a:ln>
                  <a:noFill/>
                </a:ln>
                <a:solidFill>
                  <a:schemeClr val="tx2"/>
                </a:solidFill>
                <a:effectLst/>
                <a:uLnTx/>
                <a:uFillTx/>
                <a:latin typeface="+mn-lt"/>
                <a:ea typeface="+mn-ea"/>
                <a:cs typeface="+mn-cs"/>
              </a:rPr>
              <a:t>г. Переславль-Залесский,</a:t>
            </a:r>
            <a:r>
              <a:rPr kumimoji="0" lang="ru-RU" sz="2000" b="0" u="none" strike="noStrike" kern="1200" cap="none" spc="0" normalizeH="0" noProof="0" dirty="0" smtClean="0">
                <a:ln>
                  <a:noFill/>
                </a:ln>
                <a:solidFill>
                  <a:schemeClr val="tx2"/>
                </a:solidFill>
                <a:effectLst/>
                <a:uLnTx/>
                <a:uFillTx/>
                <a:latin typeface="+mn-lt"/>
                <a:ea typeface="+mn-ea"/>
                <a:cs typeface="+mn-cs"/>
              </a:rPr>
              <a:t> 2021</a:t>
            </a:r>
            <a:endParaRPr kumimoji="0" lang="ru-RU" sz="2400" b="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6" name="Рисунок 5" descr="integration-1691275-c13e9884ea.png"/>
          <p:cNvPicPr>
            <a:picLocks noChangeAspect="1"/>
          </p:cNvPicPr>
          <p:nvPr/>
        </p:nvPicPr>
        <p:blipFill>
          <a:blip r:embed="rId3" cstate="print"/>
          <a:stretch>
            <a:fillRect/>
          </a:stretch>
        </p:blipFill>
        <p:spPr>
          <a:xfrm>
            <a:off x="7214617" y="4224528"/>
            <a:ext cx="3961820" cy="1765360"/>
          </a:xfrm>
          <a:prstGeom prst="rect">
            <a:avLst/>
          </a:prstGeom>
        </p:spPr>
      </p:pic>
    </p:spTree>
    <p:extLst>
      <p:ext uri="{BB962C8B-B14F-4D97-AF65-F5344CB8AC3E}">
        <p14:creationId xmlns="" xmlns:p14="http://schemas.microsoft.com/office/powerpoint/2010/main" val="7063055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514" y="870857"/>
            <a:ext cx="10972800" cy="2296885"/>
          </a:xfrm>
        </p:spPr>
        <p:txBody>
          <a:bodyPr>
            <a:normAutofit fontScale="90000"/>
          </a:bodyPr>
          <a:lstStyle/>
          <a:p>
            <a:r>
              <a:rPr lang="ru-RU" b="1" i="1" dirty="0" smtClean="0"/>
              <a:t>Тема урока:</a:t>
            </a:r>
            <a:r>
              <a:rPr lang="ru-RU" dirty="0" smtClean="0"/>
              <a:t> "Оценка количественных параметров текстовых документов" </a:t>
            </a:r>
            <a:br>
              <a:rPr lang="ru-RU" dirty="0" smtClean="0"/>
            </a:br>
            <a:r>
              <a:rPr lang="ru-RU" b="1" i="1" dirty="0" smtClean="0"/>
              <a:t>7 класс</a:t>
            </a:r>
            <a:r>
              <a:rPr lang="ru-RU" dirty="0" smtClean="0"/>
              <a:t/>
            </a:r>
            <a:br>
              <a:rPr lang="ru-RU" dirty="0" smtClean="0"/>
            </a:br>
            <a:r>
              <a:rPr lang="ru-RU" u="sng" dirty="0" smtClean="0"/>
              <a:t>Кейс-технология</a:t>
            </a:r>
            <a:r>
              <a:rPr lang="ru-RU" dirty="0" smtClean="0"/>
              <a:t/>
            </a:r>
            <a:br>
              <a:rPr lang="ru-RU" dirty="0" smtClean="0"/>
            </a:br>
            <a:endParaRPr lang="en-US" dirty="0"/>
          </a:p>
        </p:txBody>
      </p:sp>
      <p:pic>
        <p:nvPicPr>
          <p:cNvPr id="6" name="Содержимое 5" descr="Презентация к уроку.jpg"/>
          <p:cNvPicPr>
            <a:picLocks noGrp="1" noChangeAspect="1"/>
          </p:cNvPicPr>
          <p:nvPr>
            <p:ph idx="1"/>
          </p:nvPr>
        </p:nvPicPr>
        <p:blipFill>
          <a:blip r:embed="rId3" cstate="print"/>
          <a:srcRect l="1689" t="22993" r="11495" b="27937"/>
          <a:stretch>
            <a:fillRect/>
          </a:stretch>
        </p:blipFill>
        <p:spPr>
          <a:xfrm>
            <a:off x="3254828" y="3233057"/>
            <a:ext cx="5803484" cy="2460172"/>
          </a:xfrm>
        </p:spPr>
      </p:pic>
    </p:spTree>
    <p:extLst>
      <p:ext uri="{BB962C8B-B14F-4D97-AF65-F5344CB8AC3E}">
        <p14:creationId xmlns="" xmlns:p14="http://schemas.microsoft.com/office/powerpoint/2010/main" val="30460858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Описание проблемной ситуации</a:t>
            </a:r>
            <a:endParaRPr lang="en-US" dirty="0"/>
          </a:p>
        </p:txBody>
      </p:sp>
      <p:sp>
        <p:nvSpPr>
          <p:cNvPr id="4" name="Text Placeholder 3"/>
          <p:cNvSpPr>
            <a:spLocks noGrp="1"/>
          </p:cNvSpPr>
          <p:nvPr>
            <p:ph sz="half" idx="1"/>
          </p:nvPr>
        </p:nvSpPr>
        <p:spPr>
          <a:xfrm>
            <a:off x="609599" y="2249426"/>
            <a:ext cx="10874829" cy="2137518"/>
          </a:xfrm>
        </p:spPr>
        <p:txBody>
          <a:bodyPr>
            <a:noAutofit/>
          </a:bodyPr>
          <a:lstStyle/>
          <a:p>
            <a:pPr>
              <a:buNone/>
            </a:pPr>
            <a:r>
              <a:rPr lang="ru-RU" sz="2800" dirty="0" smtClean="0"/>
              <a:t>В школе вы получили список внеклассного чтения на лето. Родители отправляют вас на летние каникулы в деревню к бабушке. Там нет библиотеки и сети Интернет. У вас есть возможность подготовиться к поездке, сохранив книги на устройстве внешней памяти. С собой вы возьмете ноутбук и CD диск, объемом 700 Мб, на котором сохраните электронные версии книг. Но, достаточно ли объема одного оптического диска для хранения документов из списка? Что вы должны учитывать, чтобы уместить на диске все необходимые документы?</a:t>
            </a:r>
          </a:p>
          <a:p>
            <a:pPr>
              <a:buNone/>
            </a:pPr>
            <a:endParaRPr lang="en-US" sz="2800" dirty="0"/>
          </a:p>
        </p:txBody>
      </p:sp>
    </p:spTree>
    <p:extLst>
      <p:ext uri="{BB962C8B-B14F-4D97-AF65-F5344CB8AC3E}">
        <p14:creationId xmlns="" xmlns:p14="http://schemas.microsoft.com/office/powerpoint/2010/main" val="4119936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Итоговая таблица</a:t>
            </a:r>
            <a:endParaRPr lang="en-US" dirty="0"/>
          </a:p>
        </p:txBody>
      </p:sp>
      <p:graphicFrame>
        <p:nvGraphicFramePr>
          <p:cNvPr id="4" name="Содержимое 3"/>
          <p:cNvGraphicFramePr>
            <a:graphicFrameLocks noGrp="1"/>
          </p:cNvGraphicFramePr>
          <p:nvPr>
            <p:ph idx="1"/>
          </p:nvPr>
        </p:nvGraphicFramePr>
        <p:xfrm>
          <a:off x="609600" y="2249488"/>
          <a:ext cx="10972800" cy="3779520"/>
        </p:xfrm>
        <a:graphic>
          <a:graphicData uri="http://schemas.openxmlformats.org/drawingml/2006/table">
            <a:tbl>
              <a:tblPr firstRow="1" bandRow="1">
                <a:tableStyleId>{0505E3EF-67EA-436B-97B2-0124C06EBD24}</a:tableStyleId>
              </a:tblPr>
              <a:tblGrid>
                <a:gridCol w="3657600"/>
                <a:gridCol w="3657600"/>
                <a:gridCol w="3657600"/>
              </a:tblGrid>
              <a:tr h="370840">
                <a:tc>
                  <a:txBody>
                    <a:bodyPr/>
                    <a:lstStyle/>
                    <a:p>
                      <a:pPr algn="ctr">
                        <a:lnSpc>
                          <a:spcPct val="115000"/>
                        </a:lnSpc>
                        <a:spcAft>
                          <a:spcPts val="1000"/>
                        </a:spcAft>
                        <a:tabLst>
                          <a:tab pos="270510" algn="l"/>
                        </a:tabLst>
                      </a:pPr>
                      <a:r>
                        <a:rPr lang="ru-RU" sz="2000" dirty="0">
                          <a:latin typeface="Times New Roman"/>
                          <a:ea typeface="Times New Roman"/>
                          <a:cs typeface="Times New Roman"/>
                        </a:rPr>
                        <a:t>Автор, название книги</a:t>
                      </a:r>
                      <a:endParaRPr lang="ru-RU" sz="2000" dirty="0">
                        <a:latin typeface="Calibri"/>
                        <a:ea typeface="Times New Roman"/>
                        <a:cs typeface="Times New Roman"/>
                      </a:endParaRPr>
                    </a:p>
                  </a:txBody>
                  <a:tcPr marL="68580" marR="68580" marT="0" marB="0"/>
                </a:tc>
                <a:tc>
                  <a:txBody>
                    <a:bodyPr/>
                    <a:lstStyle/>
                    <a:p>
                      <a:pPr algn="ctr">
                        <a:lnSpc>
                          <a:spcPct val="115000"/>
                        </a:lnSpc>
                        <a:spcAft>
                          <a:spcPts val="1000"/>
                        </a:spcAft>
                        <a:tabLst>
                          <a:tab pos="270510" algn="l"/>
                        </a:tabLst>
                      </a:pPr>
                      <a:r>
                        <a:rPr lang="ru-RU" sz="2000" dirty="0">
                          <a:latin typeface="Times New Roman"/>
                          <a:ea typeface="Times New Roman"/>
                          <a:cs typeface="Times New Roman"/>
                        </a:rPr>
                        <a:t>Объём книги в кодировке </a:t>
                      </a:r>
                      <a:r>
                        <a:rPr lang="en-US" sz="2000" dirty="0">
                          <a:latin typeface="Times New Roman"/>
                          <a:ea typeface="Times New Roman"/>
                          <a:cs typeface="Times New Roman"/>
                        </a:rPr>
                        <a:t>ANSI</a:t>
                      </a:r>
                      <a:r>
                        <a:rPr lang="ru-RU" sz="2000" dirty="0">
                          <a:latin typeface="Times New Roman"/>
                          <a:ea typeface="Times New Roman"/>
                          <a:cs typeface="Times New Roman"/>
                        </a:rPr>
                        <a:t> (Кбайт)</a:t>
                      </a:r>
                      <a:endParaRPr lang="ru-RU" sz="2000" dirty="0">
                        <a:latin typeface="Calibri"/>
                        <a:ea typeface="Times New Roman"/>
                        <a:cs typeface="Times New Roman"/>
                      </a:endParaRPr>
                    </a:p>
                  </a:txBody>
                  <a:tcPr marL="68580" marR="68580" marT="0" marB="0"/>
                </a:tc>
                <a:tc>
                  <a:txBody>
                    <a:bodyPr/>
                    <a:lstStyle/>
                    <a:p>
                      <a:pPr algn="ctr">
                        <a:lnSpc>
                          <a:spcPct val="115000"/>
                        </a:lnSpc>
                        <a:spcAft>
                          <a:spcPts val="1000"/>
                        </a:spcAft>
                        <a:tabLst>
                          <a:tab pos="270510" algn="l"/>
                        </a:tabLst>
                      </a:pPr>
                      <a:r>
                        <a:rPr lang="ru-RU" sz="2000" dirty="0">
                          <a:latin typeface="Times New Roman"/>
                          <a:ea typeface="Times New Roman"/>
                          <a:cs typeface="Times New Roman"/>
                        </a:rPr>
                        <a:t>Объём книги в кодировке Юникод (Кбайт)</a:t>
                      </a:r>
                      <a:endParaRPr lang="ru-RU" sz="2000" dirty="0">
                        <a:latin typeface="Calibri"/>
                        <a:ea typeface="Times New Roman"/>
                        <a:cs typeface="Times New Roman"/>
                      </a:endParaRPr>
                    </a:p>
                  </a:txBody>
                  <a:tcPr marL="68580" marR="68580" marT="0" marB="0"/>
                </a:tc>
              </a:tr>
              <a:tr h="370840">
                <a:tc>
                  <a:txBody>
                    <a:bodyPr/>
                    <a:lstStyle/>
                    <a:p>
                      <a:pPr marL="342900" lvl="0" indent="-342900">
                        <a:lnSpc>
                          <a:spcPct val="115000"/>
                        </a:lnSpc>
                        <a:spcAft>
                          <a:spcPts val="0"/>
                        </a:spcAft>
                        <a:buClr>
                          <a:srgbClr val="000000"/>
                        </a:buClr>
                        <a:buSzPts val="1350"/>
                        <a:buFont typeface="+mj-lt"/>
                        <a:buNone/>
                        <a:tabLst>
                          <a:tab pos="270510" algn="l"/>
                        </a:tabLst>
                      </a:pPr>
                      <a:r>
                        <a:rPr lang="ru-RU" sz="2000" dirty="0">
                          <a:solidFill>
                            <a:srgbClr val="000000"/>
                          </a:solidFill>
                          <a:latin typeface="Times New Roman"/>
                          <a:ea typeface="Times New Roman"/>
                          <a:cs typeface="Times New Roman"/>
                        </a:rPr>
                        <a:t>Н.М. Карамзин «Бедная Лиза»</a:t>
                      </a:r>
                      <a:endParaRPr lang="ru-RU" sz="2000" dirty="0">
                        <a:latin typeface="Calibri"/>
                        <a:ea typeface="Times New Roman"/>
                        <a:cs typeface="Times New Roman"/>
                      </a:endParaRPr>
                    </a:p>
                  </a:txBody>
                  <a:tcPr marL="68580" marR="68580" marT="0" marB="0"/>
                </a:tc>
                <a:tc>
                  <a:txBody>
                    <a:bodyPr/>
                    <a:lstStyle/>
                    <a:p>
                      <a:endParaRPr lang="ru-RU" sz="2000" dirty="0"/>
                    </a:p>
                  </a:txBody>
                  <a:tcPr/>
                </a:tc>
                <a:tc>
                  <a:txBody>
                    <a:bodyPr/>
                    <a:lstStyle/>
                    <a:p>
                      <a:endParaRPr lang="ru-RU" sz="2000" dirty="0"/>
                    </a:p>
                  </a:txBody>
                  <a:tcPr/>
                </a:tc>
              </a:tr>
              <a:tr h="370840">
                <a:tc>
                  <a:txBody>
                    <a:bodyPr/>
                    <a:lstStyle/>
                    <a:p>
                      <a:pPr marL="342900" lvl="0" indent="-342900">
                        <a:lnSpc>
                          <a:spcPct val="115000"/>
                        </a:lnSpc>
                        <a:spcAft>
                          <a:spcPts val="0"/>
                        </a:spcAft>
                        <a:buClr>
                          <a:srgbClr val="000000"/>
                        </a:buClr>
                        <a:buSzPts val="1350"/>
                        <a:buFont typeface="+mj-lt"/>
                        <a:buNone/>
                        <a:tabLst>
                          <a:tab pos="270510" algn="l"/>
                        </a:tabLst>
                      </a:pPr>
                      <a:r>
                        <a:rPr lang="ru-RU" sz="2000" dirty="0">
                          <a:solidFill>
                            <a:srgbClr val="000000"/>
                          </a:solidFill>
                          <a:latin typeface="Times New Roman"/>
                          <a:ea typeface="Times New Roman"/>
                          <a:cs typeface="Times New Roman"/>
                        </a:rPr>
                        <a:t>А.С. Пушкин «Капитанская дочка»</a:t>
                      </a:r>
                      <a:endParaRPr lang="ru-RU" sz="2000" dirty="0">
                        <a:latin typeface="Calibri"/>
                        <a:ea typeface="Times New Roman"/>
                        <a:cs typeface="Times New Roman"/>
                      </a:endParaRPr>
                    </a:p>
                  </a:txBody>
                  <a:tcPr marL="68580" marR="68580" marT="0" marB="0"/>
                </a:tc>
                <a:tc>
                  <a:txBody>
                    <a:bodyPr/>
                    <a:lstStyle/>
                    <a:p>
                      <a:endParaRPr lang="ru-RU" sz="2000" dirty="0"/>
                    </a:p>
                  </a:txBody>
                  <a:tcPr/>
                </a:tc>
                <a:tc>
                  <a:txBody>
                    <a:bodyPr/>
                    <a:lstStyle/>
                    <a:p>
                      <a:endParaRPr lang="ru-RU" sz="2000"/>
                    </a:p>
                  </a:txBody>
                  <a:tcPr/>
                </a:tc>
              </a:tr>
              <a:tr h="370840">
                <a:tc>
                  <a:txBody>
                    <a:bodyPr/>
                    <a:lstStyle/>
                    <a:p>
                      <a:pPr marL="342900" lvl="0" indent="-342900">
                        <a:lnSpc>
                          <a:spcPct val="115000"/>
                        </a:lnSpc>
                        <a:spcAft>
                          <a:spcPts val="0"/>
                        </a:spcAft>
                        <a:buClr>
                          <a:srgbClr val="000000"/>
                        </a:buClr>
                        <a:buSzPts val="1350"/>
                        <a:buFont typeface="+mj-lt"/>
                        <a:buNone/>
                        <a:tabLst>
                          <a:tab pos="270510" algn="l"/>
                        </a:tabLst>
                      </a:pPr>
                      <a:r>
                        <a:rPr lang="ru-RU" sz="2000" dirty="0">
                          <a:solidFill>
                            <a:srgbClr val="000000"/>
                          </a:solidFill>
                          <a:latin typeface="Times New Roman"/>
                          <a:ea typeface="Times New Roman"/>
                          <a:cs typeface="Times New Roman"/>
                        </a:rPr>
                        <a:t>М.Ю. Лермонтов «Мцыри»</a:t>
                      </a:r>
                      <a:endParaRPr lang="ru-RU" sz="2000" dirty="0">
                        <a:latin typeface="Calibri"/>
                        <a:ea typeface="Times New Roman"/>
                        <a:cs typeface="Times New Roman"/>
                      </a:endParaRPr>
                    </a:p>
                  </a:txBody>
                  <a:tcPr marL="68580" marR="68580" marT="0" marB="0"/>
                </a:tc>
                <a:tc>
                  <a:txBody>
                    <a:bodyPr/>
                    <a:lstStyle/>
                    <a:p>
                      <a:endParaRPr lang="ru-RU" sz="2000" dirty="0"/>
                    </a:p>
                  </a:txBody>
                  <a:tcPr/>
                </a:tc>
                <a:tc>
                  <a:txBody>
                    <a:bodyPr/>
                    <a:lstStyle/>
                    <a:p>
                      <a:endParaRPr lang="ru-RU" sz="2000"/>
                    </a:p>
                  </a:txBody>
                  <a:tcPr/>
                </a:tc>
              </a:tr>
              <a:tr h="370840">
                <a:tc>
                  <a:txBody>
                    <a:bodyPr/>
                    <a:lstStyle/>
                    <a:p>
                      <a:pPr marL="342900" lvl="0" indent="-342900">
                        <a:lnSpc>
                          <a:spcPct val="115000"/>
                        </a:lnSpc>
                        <a:spcAft>
                          <a:spcPts val="0"/>
                        </a:spcAft>
                        <a:buClr>
                          <a:srgbClr val="000000"/>
                        </a:buClr>
                        <a:buSzPts val="1350"/>
                        <a:buFont typeface="+mj-lt"/>
                        <a:buNone/>
                        <a:tabLst>
                          <a:tab pos="270510" algn="l"/>
                        </a:tabLst>
                      </a:pPr>
                      <a:r>
                        <a:rPr lang="ru-RU" sz="2000" dirty="0">
                          <a:solidFill>
                            <a:srgbClr val="000000"/>
                          </a:solidFill>
                          <a:latin typeface="Times New Roman"/>
                          <a:ea typeface="Times New Roman"/>
                          <a:cs typeface="Times New Roman"/>
                        </a:rPr>
                        <a:t>Н.В.Гоголь «Ревизор»</a:t>
                      </a:r>
                      <a:endParaRPr lang="ru-RU" sz="2000" dirty="0">
                        <a:latin typeface="Calibri"/>
                        <a:ea typeface="Times New Roman"/>
                        <a:cs typeface="Times New Roman"/>
                      </a:endParaRPr>
                    </a:p>
                  </a:txBody>
                  <a:tcPr marL="68580" marR="68580" marT="0" marB="0"/>
                </a:tc>
                <a:tc>
                  <a:txBody>
                    <a:bodyPr/>
                    <a:lstStyle/>
                    <a:p>
                      <a:endParaRPr lang="ru-RU" sz="2000" dirty="0"/>
                    </a:p>
                  </a:txBody>
                  <a:tcPr/>
                </a:tc>
                <a:tc>
                  <a:txBody>
                    <a:bodyPr/>
                    <a:lstStyle/>
                    <a:p>
                      <a:endParaRPr lang="ru-RU" sz="2000"/>
                    </a:p>
                  </a:txBody>
                  <a:tcPr/>
                </a:tc>
              </a:tr>
              <a:tr h="370840">
                <a:tc>
                  <a:txBody>
                    <a:bodyPr/>
                    <a:lstStyle/>
                    <a:p>
                      <a:pPr marL="342900" lvl="0" indent="-342900">
                        <a:lnSpc>
                          <a:spcPct val="115000"/>
                        </a:lnSpc>
                        <a:spcAft>
                          <a:spcPts val="0"/>
                        </a:spcAft>
                        <a:buClr>
                          <a:srgbClr val="000000"/>
                        </a:buClr>
                        <a:buSzPts val="1350"/>
                        <a:buFont typeface="+mj-lt"/>
                        <a:buNone/>
                        <a:tabLst>
                          <a:tab pos="270510" algn="l"/>
                        </a:tabLst>
                      </a:pPr>
                      <a:r>
                        <a:rPr lang="ru-RU" sz="2000" dirty="0">
                          <a:solidFill>
                            <a:srgbClr val="000000"/>
                          </a:solidFill>
                          <a:latin typeface="Times New Roman"/>
                          <a:ea typeface="Times New Roman"/>
                          <a:cs typeface="Times New Roman"/>
                        </a:rPr>
                        <a:t>И.С. Тургенев «Ася»</a:t>
                      </a:r>
                      <a:endParaRPr lang="ru-RU" sz="2000" dirty="0">
                        <a:latin typeface="Calibri"/>
                        <a:ea typeface="Times New Roman"/>
                        <a:cs typeface="Times New Roman"/>
                      </a:endParaRPr>
                    </a:p>
                  </a:txBody>
                  <a:tcPr marL="68580" marR="68580" marT="0" marB="0"/>
                </a:tc>
                <a:tc>
                  <a:txBody>
                    <a:bodyPr/>
                    <a:lstStyle/>
                    <a:p>
                      <a:endParaRPr lang="ru-RU" sz="2000" dirty="0"/>
                    </a:p>
                  </a:txBody>
                  <a:tcPr/>
                </a:tc>
                <a:tc>
                  <a:txBody>
                    <a:bodyPr/>
                    <a:lstStyle/>
                    <a:p>
                      <a:endParaRPr lang="ru-RU" sz="2000"/>
                    </a:p>
                  </a:txBody>
                  <a:tcPr/>
                </a:tc>
              </a:tr>
              <a:tr h="370840">
                <a:tc>
                  <a:txBody>
                    <a:bodyPr/>
                    <a:lstStyle/>
                    <a:p>
                      <a:pPr marL="342900" lvl="0" indent="-342900">
                        <a:lnSpc>
                          <a:spcPct val="115000"/>
                        </a:lnSpc>
                        <a:spcAft>
                          <a:spcPts val="0"/>
                        </a:spcAft>
                        <a:buClr>
                          <a:srgbClr val="000000"/>
                        </a:buClr>
                        <a:buSzPts val="1350"/>
                        <a:buFont typeface="+mj-lt"/>
                        <a:buNone/>
                        <a:tabLst>
                          <a:tab pos="270510" algn="l"/>
                        </a:tabLst>
                      </a:pPr>
                      <a:r>
                        <a:rPr lang="ru-RU" sz="2000" dirty="0">
                          <a:solidFill>
                            <a:srgbClr val="000000"/>
                          </a:solidFill>
                          <a:latin typeface="Times New Roman"/>
                          <a:ea typeface="Times New Roman"/>
                          <a:cs typeface="Times New Roman"/>
                        </a:rPr>
                        <a:t>А.Н. Островский «Снегурочка»</a:t>
                      </a:r>
                      <a:endParaRPr lang="ru-RU" sz="2000" dirty="0">
                        <a:latin typeface="Calibri"/>
                        <a:ea typeface="Times New Roman"/>
                        <a:cs typeface="Times New Roman"/>
                      </a:endParaRPr>
                    </a:p>
                  </a:txBody>
                  <a:tcPr marL="68580" marR="68580" marT="0" marB="0"/>
                </a:tc>
                <a:tc>
                  <a:txBody>
                    <a:bodyPr/>
                    <a:lstStyle/>
                    <a:p>
                      <a:endParaRPr lang="ru-RU" sz="2000" dirty="0"/>
                    </a:p>
                  </a:txBody>
                  <a:tcPr/>
                </a:tc>
                <a:tc>
                  <a:txBody>
                    <a:bodyPr/>
                    <a:lstStyle/>
                    <a:p>
                      <a:endParaRPr lang="ru-RU" sz="2000"/>
                    </a:p>
                  </a:txBody>
                  <a:tcPr/>
                </a:tc>
              </a:tr>
              <a:tr h="370840">
                <a:tc>
                  <a:txBody>
                    <a:bodyPr/>
                    <a:lstStyle/>
                    <a:p>
                      <a:pPr marL="342900" lvl="0" indent="-342900">
                        <a:lnSpc>
                          <a:spcPct val="115000"/>
                        </a:lnSpc>
                        <a:spcAft>
                          <a:spcPts val="0"/>
                        </a:spcAft>
                        <a:buClr>
                          <a:srgbClr val="000000"/>
                        </a:buClr>
                        <a:buSzPts val="1350"/>
                        <a:buFont typeface="+mj-lt"/>
                        <a:buNone/>
                        <a:tabLst>
                          <a:tab pos="270510" algn="l"/>
                        </a:tabLst>
                      </a:pPr>
                      <a:r>
                        <a:rPr lang="ru-RU" sz="2000" dirty="0">
                          <a:solidFill>
                            <a:srgbClr val="000000"/>
                          </a:solidFill>
                          <a:latin typeface="Times New Roman"/>
                          <a:ea typeface="Times New Roman"/>
                          <a:cs typeface="Times New Roman"/>
                        </a:rPr>
                        <a:t>Л.Н. Толстой «Отрочество»</a:t>
                      </a:r>
                      <a:endParaRPr lang="ru-RU" sz="2000" dirty="0">
                        <a:latin typeface="Calibri"/>
                        <a:ea typeface="Times New Roman"/>
                        <a:cs typeface="Times New Roman"/>
                      </a:endParaRPr>
                    </a:p>
                  </a:txBody>
                  <a:tcPr marL="68580" marR="68580" marT="0" marB="0"/>
                </a:tc>
                <a:tc>
                  <a:txBody>
                    <a:bodyPr/>
                    <a:lstStyle/>
                    <a:p>
                      <a:endParaRPr lang="ru-RU" sz="2000" dirty="0"/>
                    </a:p>
                  </a:txBody>
                  <a:tcPr/>
                </a:tc>
                <a:tc>
                  <a:txBody>
                    <a:bodyPr/>
                    <a:lstStyle/>
                    <a:p>
                      <a:endParaRPr lang="ru-RU" sz="2000" dirty="0"/>
                    </a:p>
                  </a:txBody>
                  <a:tcPr/>
                </a:tc>
              </a:tr>
            </a:tbl>
          </a:graphicData>
        </a:graphic>
      </p:graphicFrame>
    </p:spTree>
    <p:extLst>
      <p:ext uri="{BB962C8B-B14F-4D97-AF65-F5344CB8AC3E}">
        <p14:creationId xmlns="" xmlns:p14="http://schemas.microsoft.com/office/powerpoint/2010/main" val="28225989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2886" y="957942"/>
            <a:ext cx="11049000" cy="3145972"/>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dirty="0" smtClean="0">
                <a:ln>
                  <a:noFill/>
                </a:ln>
                <a:solidFill>
                  <a:schemeClr val="tx2"/>
                </a:solidFill>
                <a:effectLst/>
                <a:uLnTx/>
                <a:uFillTx/>
                <a:latin typeface="+mj-lt"/>
                <a:ea typeface="+mj-ea"/>
                <a:cs typeface="+mj-cs"/>
              </a:rPr>
              <a:t>Проектная задача</a:t>
            </a:r>
            <a:r>
              <a:rPr kumimoji="0" lang="ru-RU" sz="4000" b="0" i="0" u="none" strike="noStrike" kern="1200" cap="none" spc="0" normalizeH="0" noProof="0" dirty="0" smtClean="0">
                <a:ln>
                  <a:noFill/>
                </a:ln>
                <a:solidFill>
                  <a:schemeClr val="tx2"/>
                </a:solidFill>
                <a:effectLst/>
                <a:uLnTx/>
                <a:uFillTx/>
                <a:latin typeface="+mj-lt"/>
                <a:ea typeface="+mj-ea"/>
                <a:cs typeface="+mj-cs"/>
              </a:rPr>
              <a:t> </a:t>
            </a:r>
            <a:r>
              <a:rPr kumimoji="0" lang="ru-RU" sz="4000" b="0" i="0" u="none" strike="noStrike" kern="1200" cap="none" spc="0" normalizeH="0" baseline="0" noProof="0" dirty="0" smtClean="0">
                <a:ln>
                  <a:noFill/>
                </a:ln>
                <a:solidFill>
                  <a:schemeClr val="tx2"/>
                </a:solidFill>
                <a:effectLst/>
                <a:uLnTx/>
                <a:uFillTx/>
                <a:latin typeface="+mj-lt"/>
                <a:ea typeface="+mj-ea"/>
                <a:cs typeface="+mj-cs"/>
              </a:rPr>
              <a:t>«Ремонт»</a:t>
            </a:r>
            <a:r>
              <a:rPr kumimoji="0" lang="ru-RU" sz="4000" b="0" i="0" u="none" strike="noStrike" kern="1200" cap="none" spc="0" normalizeH="0" baseline="0" noProof="0" dirty="0" smtClean="0">
                <a:ln>
                  <a:noFill/>
                </a:ln>
                <a:solidFill>
                  <a:schemeClr val="tx2"/>
                </a:solidFill>
                <a:effectLst/>
                <a:uLnTx/>
                <a:uFillTx/>
                <a:latin typeface="+mj-lt"/>
                <a:ea typeface="+mj-ea"/>
                <a:cs typeface="+mj-cs"/>
              </a:rPr>
              <a:t/>
            </a:r>
            <a:br>
              <a:rPr kumimoji="0" lang="ru-RU" sz="4000" b="0" i="0" u="none" strike="noStrike" kern="1200" cap="none" spc="0" normalizeH="0" baseline="0" noProof="0" dirty="0" smtClean="0">
                <a:ln>
                  <a:noFill/>
                </a:ln>
                <a:solidFill>
                  <a:schemeClr val="tx2"/>
                </a:solidFill>
                <a:effectLst/>
                <a:uLnTx/>
                <a:uFillTx/>
                <a:latin typeface="+mj-lt"/>
                <a:ea typeface="+mj-ea"/>
                <a:cs typeface="+mj-cs"/>
              </a:rPr>
            </a:br>
            <a:r>
              <a:rPr kumimoji="0" lang="ru-RU" sz="4000" b="1" i="1" u="none" strike="noStrike" kern="1200" cap="none" spc="0" normalizeH="0" baseline="0" noProof="0" dirty="0" smtClean="0">
                <a:ln>
                  <a:noFill/>
                </a:ln>
                <a:solidFill>
                  <a:schemeClr val="tx2"/>
                </a:solidFill>
                <a:effectLst/>
                <a:uLnTx/>
                <a:uFillTx/>
                <a:latin typeface="+mj-lt"/>
                <a:ea typeface="+mj-ea"/>
                <a:cs typeface="+mj-cs"/>
              </a:rPr>
              <a:t>8 класс</a:t>
            </a:r>
            <a:r>
              <a:rPr kumimoji="0" lang="ru-RU" sz="4000" b="0" i="0" u="none" strike="noStrike" kern="1200" cap="none" spc="0" normalizeH="0" baseline="0" noProof="0" dirty="0" smtClean="0">
                <a:ln>
                  <a:noFill/>
                </a:ln>
                <a:solidFill>
                  <a:schemeClr val="tx2"/>
                </a:solidFill>
                <a:effectLst/>
                <a:uLnTx/>
                <a:uFillTx/>
                <a:latin typeface="+mj-lt"/>
                <a:ea typeface="+mj-ea"/>
                <a:cs typeface="+mj-cs"/>
              </a:rPr>
              <a:t/>
            </a:r>
            <a:br>
              <a:rPr kumimoji="0" lang="ru-RU" sz="4000" b="0" i="0" u="none" strike="noStrike" kern="1200" cap="none" spc="0" normalizeH="0" baseline="0" noProof="0" dirty="0" smtClean="0">
                <a:ln>
                  <a:noFill/>
                </a:ln>
                <a:solidFill>
                  <a:schemeClr val="tx2"/>
                </a:solidFill>
                <a:effectLst/>
                <a:uLnTx/>
                <a:uFillTx/>
                <a:latin typeface="+mj-lt"/>
                <a:ea typeface="+mj-ea"/>
                <a:cs typeface="+mj-cs"/>
              </a:rPr>
            </a:br>
            <a:r>
              <a:rPr kumimoji="0" lang="ru-RU" sz="4000" b="0" i="0" u="sng" strike="noStrike" kern="1200" cap="none" spc="0" normalizeH="0" baseline="0" noProof="0" dirty="0" smtClean="0">
                <a:ln>
                  <a:noFill/>
                </a:ln>
                <a:solidFill>
                  <a:schemeClr val="tx2"/>
                </a:solidFill>
                <a:effectLst/>
                <a:uLnTx/>
                <a:uFillTx/>
                <a:latin typeface="+mj-lt"/>
                <a:ea typeface="+mj-ea"/>
                <a:cs typeface="+mj-cs"/>
              </a:rPr>
              <a:t>Технология проектной задачи</a:t>
            </a:r>
            <a:r>
              <a:rPr kumimoji="0" lang="ru-RU" sz="4000" b="0" i="0" u="none" strike="noStrike" kern="1200" cap="none" spc="0" normalizeH="0" baseline="0" noProof="0" dirty="0" smtClean="0">
                <a:ln>
                  <a:noFill/>
                </a:ln>
                <a:solidFill>
                  <a:schemeClr val="tx2"/>
                </a:solidFill>
                <a:effectLst/>
                <a:uLnTx/>
                <a:uFillTx/>
                <a:latin typeface="+mj-lt"/>
                <a:ea typeface="+mj-ea"/>
                <a:cs typeface="+mj-cs"/>
              </a:rPr>
              <a:t/>
            </a:r>
            <a:br>
              <a:rPr kumimoji="0" lang="ru-RU" sz="4000" b="0" i="0" u="none" strike="noStrike" kern="1200" cap="none" spc="0" normalizeH="0" baseline="0" noProof="0" dirty="0" smtClean="0">
                <a:ln>
                  <a:noFill/>
                </a:ln>
                <a:solidFill>
                  <a:schemeClr val="tx2"/>
                </a:solidFill>
                <a:effectLst/>
                <a:uLnTx/>
                <a:uFillTx/>
                <a:latin typeface="+mj-lt"/>
                <a:ea typeface="+mj-ea"/>
                <a:cs typeface="+mj-cs"/>
              </a:rPr>
            </a:b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Рисунок 4" descr="8zicvnjom8pgu3ryycpeewnzbokzxcfsocpo95fp.jpeg"/>
          <p:cNvPicPr>
            <a:picLocks noChangeAspect="1"/>
          </p:cNvPicPr>
          <p:nvPr/>
        </p:nvPicPr>
        <p:blipFill>
          <a:blip r:embed="rId2" cstate="print"/>
          <a:stretch>
            <a:fillRect/>
          </a:stretch>
        </p:blipFill>
        <p:spPr>
          <a:xfrm>
            <a:off x="4760976" y="3425952"/>
            <a:ext cx="2892552" cy="2892552"/>
          </a:xfrm>
          <a:prstGeom prst="rect">
            <a:avLst/>
          </a:prstGeom>
        </p:spPr>
      </p:pic>
    </p:spTree>
    <p:extLst>
      <p:ext uri="{BB962C8B-B14F-4D97-AF65-F5344CB8AC3E}">
        <p14:creationId xmlns="" xmlns:p14="http://schemas.microsoft.com/office/powerpoint/2010/main" val="41553488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829" y="849086"/>
            <a:ext cx="10972800" cy="1066800"/>
          </a:xfrm>
        </p:spPr>
        <p:txBody>
          <a:bodyPr/>
          <a:lstStyle/>
          <a:p>
            <a:r>
              <a:rPr lang="ru-RU" dirty="0" smtClean="0"/>
              <a:t>Описание</a:t>
            </a:r>
            <a:endParaRPr lang="ru-RU" dirty="0"/>
          </a:p>
        </p:txBody>
      </p:sp>
      <p:sp>
        <p:nvSpPr>
          <p:cNvPr id="3" name="Содержимое 2"/>
          <p:cNvSpPr>
            <a:spLocks noGrp="1"/>
          </p:cNvSpPr>
          <p:nvPr>
            <p:ph idx="1"/>
          </p:nvPr>
        </p:nvSpPr>
        <p:spPr>
          <a:xfrm>
            <a:off x="598715" y="1792224"/>
            <a:ext cx="10972800" cy="4325112"/>
          </a:xfrm>
        </p:spPr>
        <p:txBody>
          <a:bodyPr>
            <a:normAutofit fontScale="92500" lnSpcReduction="20000"/>
          </a:bodyPr>
          <a:lstStyle/>
          <a:p>
            <a:pPr algn="just">
              <a:buNone/>
            </a:pPr>
            <a:r>
              <a:rPr lang="ru-RU" dirty="0" smtClean="0"/>
              <a:t>Каждая семья примерно один раз в пять лет делает ремонт в квартире или хотя бы в одной из комнат своими силами. </a:t>
            </a:r>
          </a:p>
          <a:p>
            <a:pPr algn="just">
              <a:buNone/>
            </a:pPr>
            <a:r>
              <a:rPr lang="ru-RU" dirty="0" smtClean="0"/>
              <a:t>Семья Семёновых живёт в пригороде и решила  поменять обои в большой комнате. Они хотят сэкономить свои денежные средства и у них нет возможности выехать в город, чтобы искать где можно купить более дешёвые </a:t>
            </a:r>
            <a:r>
              <a:rPr lang="ru-RU" dirty="0" smtClean="0"/>
              <a:t>обои. </a:t>
            </a:r>
            <a:r>
              <a:rPr lang="ru-RU" dirty="0" smtClean="0"/>
              <a:t>Семёновы  обратились в компании «№1» , «№2» и «№3</a:t>
            </a:r>
            <a:r>
              <a:rPr lang="ru-RU" dirty="0" smtClean="0"/>
              <a:t>», </a:t>
            </a:r>
            <a:r>
              <a:rPr lang="ru-RU" dirty="0" smtClean="0"/>
              <a:t>чтобы сделать расчёт для закупки необходимого количества обоев для оклейки стен.</a:t>
            </a:r>
          </a:p>
          <a:p>
            <a:pPr algn="just">
              <a:buNone/>
            </a:pPr>
            <a:r>
              <a:rPr lang="ru-RU" dirty="0" smtClean="0"/>
              <a:t>По окончании работ каждая компания  обязана предоставить семье Семёновых «Отчет компании», просмотрев который можно будет сделать вывод, что и в каком количестве экономичнее закупать для ремонта.</a:t>
            </a:r>
          </a:p>
          <a:p>
            <a:pPr>
              <a:buNone/>
            </a:pP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91312" y="1307593"/>
            <a:ext cx="5384800" cy="4341875"/>
          </a:xfrm>
        </p:spPr>
        <p:txBody>
          <a:bodyPr/>
          <a:lstStyle/>
          <a:p>
            <a:pPr>
              <a:buNone/>
            </a:pPr>
            <a:r>
              <a:rPr lang="ru-RU" i="1" dirty="0" smtClean="0"/>
              <a:t>Высота потолков типовой квартиры  2,70 м</a:t>
            </a:r>
            <a:endParaRPr lang="ru-RU" dirty="0" smtClean="0"/>
          </a:p>
          <a:p>
            <a:pPr>
              <a:buNone/>
            </a:pPr>
            <a:r>
              <a:rPr lang="ru-RU" i="1" dirty="0" smtClean="0"/>
              <a:t>Размеры </a:t>
            </a:r>
            <a:r>
              <a:rPr lang="ru-RU" i="1" dirty="0" smtClean="0"/>
              <a:t>окна 150 </a:t>
            </a:r>
            <a:r>
              <a:rPr lang="ru-RU" i="1" dirty="0" err="1" smtClean="0"/>
              <a:t>х</a:t>
            </a:r>
            <a:r>
              <a:rPr lang="ru-RU" i="1" dirty="0" smtClean="0"/>
              <a:t> 150 см</a:t>
            </a:r>
            <a:endParaRPr lang="ru-RU" dirty="0" smtClean="0"/>
          </a:p>
          <a:p>
            <a:pPr>
              <a:buNone/>
            </a:pPr>
            <a:r>
              <a:rPr lang="ru-RU" i="1" dirty="0" smtClean="0"/>
              <a:t>Размер двери  80 </a:t>
            </a:r>
            <a:r>
              <a:rPr lang="ru-RU" i="1" dirty="0" err="1" smtClean="0"/>
              <a:t>х</a:t>
            </a:r>
            <a:r>
              <a:rPr lang="ru-RU" i="1" dirty="0" smtClean="0"/>
              <a:t> 200 см</a:t>
            </a:r>
            <a:endParaRPr lang="ru-RU" dirty="0" smtClean="0"/>
          </a:p>
          <a:p>
            <a:pPr>
              <a:buNone/>
            </a:pPr>
            <a:endParaRPr lang="ru-RU" dirty="0"/>
          </a:p>
        </p:txBody>
      </p:sp>
      <p:sp>
        <p:nvSpPr>
          <p:cNvPr id="4" name="Содержимое 3"/>
          <p:cNvSpPr>
            <a:spLocks noGrp="1"/>
          </p:cNvSpPr>
          <p:nvPr>
            <p:ph sz="half" idx="2"/>
          </p:nvPr>
        </p:nvSpPr>
        <p:spPr/>
        <p:txBody>
          <a:bodyPr/>
          <a:lstStyle/>
          <a:p>
            <a:pPr>
              <a:buNone/>
            </a:pPr>
            <a:endParaRPr lang="ru-RU" dirty="0"/>
          </a:p>
        </p:txBody>
      </p:sp>
      <p:pic>
        <p:nvPicPr>
          <p:cNvPr id="2050" name="Picture 2" descr="чертёж"/>
          <p:cNvPicPr>
            <a:picLocks noChangeAspect="1" noChangeArrowheads="1"/>
          </p:cNvPicPr>
          <p:nvPr/>
        </p:nvPicPr>
        <p:blipFill>
          <a:blip r:embed="rId2" cstate="print"/>
          <a:srcRect/>
          <a:stretch>
            <a:fillRect/>
          </a:stretch>
        </p:blipFill>
        <p:spPr bwMode="auto">
          <a:xfrm>
            <a:off x="6044184" y="1216152"/>
            <a:ext cx="5813425" cy="489902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73024" y="1115569"/>
            <a:ext cx="11012424" cy="1316735"/>
          </a:xfrm>
        </p:spPr>
        <p:txBody>
          <a:bodyPr>
            <a:normAutofit fontScale="92500" lnSpcReduction="20000"/>
          </a:bodyPr>
          <a:lstStyle/>
          <a:p>
            <a:pPr algn="just">
              <a:buNone/>
            </a:pPr>
            <a:r>
              <a:rPr lang="ru-RU" sz="2600" i="1" dirty="0" smtClean="0"/>
              <a:t>Руководитель  компании, решил ускорить выполнение расчётов и разделил сотрудников на пары: одной паре он дал задание выполнить расчёты арифметическим способом и </a:t>
            </a:r>
            <a:r>
              <a:rPr lang="ru-RU" sz="2600" i="1" dirty="0" smtClean="0"/>
              <a:t>составить отчет, </a:t>
            </a:r>
            <a:r>
              <a:rPr lang="ru-RU" sz="2600" i="1" dirty="0" smtClean="0"/>
              <a:t>а другой создать программу-приложение для расчёта </a:t>
            </a:r>
            <a:r>
              <a:rPr lang="ru-RU" sz="2600" i="1" dirty="0" smtClean="0"/>
              <a:t>закупок.</a:t>
            </a:r>
            <a:endParaRPr lang="ru-RU" sz="2600" dirty="0" smtClean="0"/>
          </a:p>
          <a:p>
            <a:endParaRPr lang="ru-RU" dirty="0"/>
          </a:p>
        </p:txBody>
      </p:sp>
      <p:pic>
        <p:nvPicPr>
          <p:cNvPr id="3074" name="Picture 2"/>
          <p:cNvPicPr>
            <a:picLocks noChangeAspect="1" noChangeArrowheads="1"/>
          </p:cNvPicPr>
          <p:nvPr/>
        </p:nvPicPr>
        <p:blipFill>
          <a:blip r:embed="rId2" cstate="print"/>
          <a:srcRect l="36992" t="43023" r="36090" b="41101"/>
          <a:stretch>
            <a:fillRect/>
          </a:stretch>
        </p:blipFill>
        <p:spPr bwMode="auto">
          <a:xfrm>
            <a:off x="2305408" y="3054096"/>
            <a:ext cx="7131200" cy="2365999"/>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591312" y="1737361"/>
            <a:ext cx="5384800" cy="4341875"/>
          </a:xfrm>
        </p:spPr>
        <p:txBody>
          <a:bodyPr/>
          <a:lstStyle/>
          <a:p>
            <a:pPr>
              <a:buNone/>
            </a:pPr>
            <a:r>
              <a:rPr lang="ru-RU" b="1" dirty="0" smtClean="0"/>
              <a:t>2.2. (1 пара) Рассчитайте площадь стен в квадратных метрах (м</a:t>
            </a:r>
            <a:r>
              <a:rPr lang="ru-RU" b="1" baseline="30000" dirty="0" smtClean="0"/>
              <a:t>2</a:t>
            </a:r>
            <a:r>
              <a:rPr lang="ru-RU" b="1" dirty="0" smtClean="0"/>
              <a:t>),  которые надо оклеить и запишите свои расчёты:</a:t>
            </a:r>
            <a:endParaRPr lang="ru-RU" dirty="0" smtClean="0"/>
          </a:p>
          <a:p>
            <a:pPr>
              <a:buNone/>
            </a:pPr>
            <a:r>
              <a:rPr lang="ru-RU" b="1" dirty="0" smtClean="0"/>
              <a:t> </a:t>
            </a:r>
            <a:endParaRPr lang="ru-RU" dirty="0" smtClean="0"/>
          </a:p>
          <a:p>
            <a:pPr>
              <a:buNone/>
            </a:pPr>
            <a:r>
              <a:rPr lang="ru-RU" b="1" dirty="0" smtClean="0"/>
              <a:t>2.2</a:t>
            </a:r>
            <a:r>
              <a:rPr lang="ru-RU" b="1" dirty="0" smtClean="0"/>
              <a:t>. (2 пара) Напишите линейное выражение для нахождения площади оклеиваемой поверхности в общем виде,  используя переменные для обозначения числовых величин из таблицы.</a:t>
            </a:r>
            <a:endParaRPr lang="ru-RU" dirty="0" smtClean="0"/>
          </a:p>
          <a:p>
            <a:pPr>
              <a:buNone/>
            </a:pPr>
            <a:r>
              <a:rPr lang="ru-RU" b="1" dirty="0" err="1" smtClean="0"/>
              <a:t>Sk:=</a:t>
            </a:r>
            <a:endParaRPr lang="ru-RU" dirty="0" smtClean="0"/>
          </a:p>
          <a:p>
            <a:endParaRPr lang="ru-RU" dirty="0"/>
          </a:p>
        </p:txBody>
      </p:sp>
      <p:sp>
        <p:nvSpPr>
          <p:cNvPr id="6" name="Содержимое 5"/>
          <p:cNvSpPr>
            <a:spLocks noGrp="1"/>
          </p:cNvSpPr>
          <p:nvPr>
            <p:ph sz="half" idx="2"/>
          </p:nvPr>
        </p:nvSpPr>
        <p:spPr>
          <a:xfrm>
            <a:off x="6106160" y="1783081"/>
            <a:ext cx="5384800" cy="4341875"/>
          </a:xfrm>
        </p:spPr>
        <p:txBody>
          <a:bodyPr/>
          <a:lstStyle/>
          <a:p>
            <a:endParaRPr lang="ru-RU" dirty="0"/>
          </a:p>
        </p:txBody>
      </p:sp>
      <p:sp>
        <p:nvSpPr>
          <p:cNvPr id="9" name="Заголовок 8"/>
          <p:cNvSpPr>
            <a:spLocks noGrp="1"/>
          </p:cNvSpPr>
          <p:nvPr>
            <p:ph type="title"/>
          </p:nvPr>
        </p:nvSpPr>
        <p:spPr>
          <a:xfrm>
            <a:off x="691896" y="576072"/>
            <a:ext cx="10972800" cy="1066800"/>
          </a:xfrm>
        </p:spPr>
        <p:txBody>
          <a:bodyPr/>
          <a:lstStyle/>
          <a:p>
            <a:endParaRPr lang="ru-RU" dirty="0"/>
          </a:p>
        </p:txBody>
      </p:sp>
      <p:pic>
        <p:nvPicPr>
          <p:cNvPr id="4098" name="Рисунок 0" descr="Описание: vidi-oboev-14.jpg"/>
          <p:cNvPicPr>
            <a:picLocks noChangeAspect="1" noChangeArrowheads="1"/>
          </p:cNvPicPr>
          <p:nvPr/>
        </p:nvPicPr>
        <p:blipFill>
          <a:blip r:embed="rId2" cstate="print"/>
          <a:srcRect/>
          <a:stretch>
            <a:fillRect/>
          </a:stretch>
        </p:blipFill>
        <p:spPr bwMode="auto">
          <a:xfrm>
            <a:off x="6437376" y="1901953"/>
            <a:ext cx="4812955" cy="2679192"/>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91312" y="822961"/>
            <a:ext cx="5384800" cy="4341875"/>
          </a:xfrm>
        </p:spPr>
        <p:txBody>
          <a:bodyPr/>
          <a:lstStyle/>
          <a:p>
            <a:pPr>
              <a:buNone/>
            </a:pPr>
            <a:r>
              <a:rPr lang="ru-RU" b="1" dirty="0" smtClean="0"/>
              <a:t>3.3. (1 пара) Рассчитайте периметр комнаты и, используя таблицу расчётов, определите  какое количество рулонов необходимо для оклеивания стен комнаты. Полученный результат занесите в строку Отчёта компании №__ «Количество рулонов». </a:t>
            </a:r>
            <a:endParaRPr lang="ru-RU" dirty="0" smtClean="0"/>
          </a:p>
          <a:p>
            <a:pPr>
              <a:buNone/>
            </a:pPr>
            <a:r>
              <a:rPr lang="ru-RU" b="1" dirty="0" smtClean="0"/>
              <a:t>Р =</a:t>
            </a:r>
            <a:endParaRPr lang="ru-RU" dirty="0"/>
          </a:p>
        </p:txBody>
      </p:sp>
      <p:sp>
        <p:nvSpPr>
          <p:cNvPr id="4" name="Содержимое 3"/>
          <p:cNvSpPr>
            <a:spLocks noGrp="1"/>
          </p:cNvSpPr>
          <p:nvPr>
            <p:ph sz="half" idx="2"/>
          </p:nvPr>
        </p:nvSpPr>
        <p:spPr>
          <a:xfrm>
            <a:off x="6161024" y="850393"/>
            <a:ext cx="5384800" cy="5614415"/>
          </a:xfrm>
        </p:spPr>
        <p:txBody>
          <a:bodyPr/>
          <a:lstStyle/>
          <a:p>
            <a:pPr>
              <a:buNone/>
            </a:pPr>
            <a:r>
              <a:rPr lang="ru-RU" b="1" dirty="0" smtClean="0"/>
              <a:t>3.3. (2 </a:t>
            </a:r>
            <a:r>
              <a:rPr lang="ru-RU" b="1" dirty="0" smtClean="0"/>
              <a:t>пара) Заполните пропуски в заготовке программы, которая предназначена для поиска количества рулонов обоев для оклеивания комнаты.</a:t>
            </a:r>
            <a:endParaRPr lang="ru-RU" dirty="0" smtClean="0"/>
          </a:p>
          <a:p>
            <a:pPr>
              <a:buNone/>
            </a:pPr>
            <a:endParaRPr lang="ru-RU" dirty="0"/>
          </a:p>
        </p:txBody>
      </p:sp>
      <p:pic>
        <p:nvPicPr>
          <p:cNvPr id="39938" name="Picture 2"/>
          <p:cNvPicPr>
            <a:picLocks noChangeAspect="1" noChangeArrowheads="1"/>
          </p:cNvPicPr>
          <p:nvPr/>
        </p:nvPicPr>
        <p:blipFill>
          <a:blip r:embed="rId2" cstate="print"/>
          <a:srcRect l="11429" t="25034" r="55459" b="31701"/>
          <a:stretch>
            <a:fillRect/>
          </a:stretch>
        </p:blipFill>
        <p:spPr bwMode="auto">
          <a:xfrm>
            <a:off x="6270171" y="2389010"/>
            <a:ext cx="5607684" cy="412151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qr-code.gif"/>
          <p:cNvPicPr>
            <a:picLocks noChangeAspect="1"/>
          </p:cNvPicPr>
          <p:nvPr/>
        </p:nvPicPr>
        <p:blipFill>
          <a:blip r:embed="rId2" cstate="print"/>
          <a:stretch>
            <a:fillRect/>
          </a:stretch>
        </p:blipFill>
        <p:spPr>
          <a:xfrm>
            <a:off x="4830318" y="2583942"/>
            <a:ext cx="2631186" cy="2631186"/>
          </a:xfrm>
          <a:prstGeom prst="rect">
            <a:avLst/>
          </a:prstGeom>
        </p:spPr>
      </p:pic>
      <p:sp>
        <p:nvSpPr>
          <p:cNvPr id="6" name="Заголовок 1"/>
          <p:cNvSpPr>
            <a:spLocks noGrp="1"/>
          </p:cNvSpPr>
          <p:nvPr>
            <p:ph type="title"/>
          </p:nvPr>
        </p:nvSpPr>
        <p:spPr>
          <a:xfrm>
            <a:off x="609600" y="1143000"/>
            <a:ext cx="10972800" cy="1066800"/>
          </a:xfrm>
        </p:spPr>
        <p:txBody>
          <a:bodyPr/>
          <a:lstStyle/>
          <a:p>
            <a:r>
              <a:rPr lang="ru-RU" dirty="0" smtClean="0"/>
              <a:t>Ссылка на просмотр ПЗ «Ремонт»</a:t>
            </a: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8744" y="1499616"/>
            <a:ext cx="10972800" cy="4325112"/>
          </a:xfrm>
        </p:spPr>
        <p:txBody>
          <a:bodyPr/>
          <a:lstStyle/>
          <a:p>
            <a:pPr algn="r">
              <a:buNone/>
            </a:pPr>
            <a:r>
              <a:rPr lang="ru-RU" dirty="0" smtClean="0"/>
              <a:t>Ф</a:t>
            </a:r>
            <a:r>
              <a:rPr lang="ru-RU" dirty="0" smtClean="0"/>
              <a:t>ункционально грамотный человек – это человек, способный </a:t>
            </a:r>
            <a:r>
              <a:rPr lang="ru-RU" dirty="0" smtClean="0"/>
              <a:t>использовать все постоянно приобретаемые в течение жизни знания, умения и навыки для решения максимально широкого диапазона жизненных задач в различных сферах человеческой деятельности, общения и социальных отношений</a:t>
            </a:r>
            <a:r>
              <a:rPr lang="ru-RU" dirty="0" smtClean="0"/>
              <a:t>.</a:t>
            </a:r>
          </a:p>
          <a:p>
            <a:pPr>
              <a:buNone/>
            </a:pPr>
            <a:endParaRPr lang="ru-RU" i="1" dirty="0" smtClean="0"/>
          </a:p>
          <a:p>
            <a:pPr>
              <a:buNone/>
            </a:pPr>
            <a:r>
              <a:rPr lang="ru-RU" i="1" dirty="0" smtClean="0"/>
              <a:t>А.А</a:t>
            </a:r>
            <a:r>
              <a:rPr lang="ru-RU" i="1" dirty="0" smtClean="0"/>
              <a:t>. Леонтьев</a:t>
            </a:r>
            <a:endParaRPr lang="ru-RU" i="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952199" y="1990094"/>
            <a:ext cx="10363200" cy="1362075"/>
          </a:xfrm>
        </p:spPr>
        <p:txBody>
          <a:bodyPr/>
          <a:lstStyle/>
          <a:p>
            <a:r>
              <a:rPr lang="ru-RU" dirty="0" smtClean="0"/>
              <a:t>Спасибо за внимание!</a:t>
            </a:r>
            <a:endParaRPr lang="ru-RU" dirty="0"/>
          </a:p>
        </p:txBody>
      </p:sp>
      <p:sp>
        <p:nvSpPr>
          <p:cNvPr id="6" name="Текст 5"/>
          <p:cNvSpPr>
            <a:spLocks noGrp="1"/>
          </p:cNvSpPr>
          <p:nvPr>
            <p:ph type="body" idx="1"/>
          </p:nvPr>
        </p:nvSpPr>
        <p:spPr/>
        <p:txBody>
          <a:bodyPr/>
          <a:lstStyle/>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P7M4ixDlcg.jpg"/>
          <p:cNvPicPr>
            <a:picLocks noGrp="1" noChangeAspect="1"/>
          </p:cNvPicPr>
          <p:nvPr>
            <p:ph idx="1"/>
          </p:nvPr>
        </p:nvPicPr>
        <p:blipFill>
          <a:blip r:embed="rId2" cstate="print"/>
          <a:stretch>
            <a:fillRect/>
          </a:stretch>
        </p:blipFill>
        <p:spPr>
          <a:xfrm>
            <a:off x="3181603" y="1325182"/>
            <a:ext cx="5934283" cy="4627562"/>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ello_html_m13f8e508.png"/>
          <p:cNvPicPr>
            <a:picLocks noGrp="1" noChangeAspect="1"/>
          </p:cNvPicPr>
          <p:nvPr>
            <p:ph idx="1"/>
          </p:nvPr>
        </p:nvPicPr>
        <p:blipFill>
          <a:blip r:embed="rId3" cstate="print"/>
          <a:stretch>
            <a:fillRect/>
          </a:stretch>
        </p:blipFill>
        <p:spPr>
          <a:xfrm>
            <a:off x="1439136" y="700514"/>
            <a:ext cx="9905474" cy="4872971"/>
          </a:xfrm>
        </p:spPr>
      </p:pic>
    </p:spTree>
    <p:extLst>
      <p:ext uri="{BB962C8B-B14F-4D97-AF65-F5344CB8AC3E}">
        <p14:creationId xmlns="" xmlns:p14="http://schemas.microsoft.com/office/powerpoint/2010/main" val="18518960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0457"/>
            <a:ext cx="10972800" cy="1066800"/>
          </a:xfrm>
        </p:spPr>
        <p:txBody>
          <a:bodyPr>
            <a:noAutofit/>
          </a:bodyPr>
          <a:lstStyle/>
          <a:p>
            <a:r>
              <a:rPr lang="ru-RU" sz="4400" dirty="0" smtClean="0"/>
              <a:t>Научиться действовать ученик может только в процессе самого действия!</a:t>
            </a:r>
            <a:endParaRPr lang="en-US" sz="4400" dirty="0"/>
          </a:p>
        </p:txBody>
      </p:sp>
      <p:pic>
        <p:nvPicPr>
          <p:cNvPr id="5" name="Содержимое 4" descr="goal 27 Feb 2017.jpg"/>
          <p:cNvPicPr>
            <a:picLocks noGrp="1" noChangeAspect="1"/>
          </p:cNvPicPr>
          <p:nvPr>
            <p:ph idx="1"/>
          </p:nvPr>
        </p:nvPicPr>
        <p:blipFill>
          <a:blip r:embed="rId3" cstate="print"/>
          <a:stretch>
            <a:fillRect/>
          </a:stretch>
        </p:blipFill>
        <p:spPr>
          <a:xfrm>
            <a:off x="4125686" y="3013719"/>
            <a:ext cx="3962400" cy="2752344"/>
          </a:xfrm>
        </p:spPr>
      </p:pic>
    </p:spTree>
    <p:extLst>
      <p:ext uri="{BB962C8B-B14F-4D97-AF65-F5344CB8AC3E}">
        <p14:creationId xmlns="" xmlns:p14="http://schemas.microsoft.com/office/powerpoint/2010/main" val="9978601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err="1" smtClean="0"/>
              <a:t>Кейс-технологии</a:t>
            </a:r>
            <a:endParaRPr lang="en-US" dirty="0"/>
          </a:p>
        </p:txBody>
      </p:sp>
      <p:sp>
        <p:nvSpPr>
          <p:cNvPr id="3" name="Content Placeholder 2"/>
          <p:cNvSpPr>
            <a:spLocks noGrp="1"/>
          </p:cNvSpPr>
          <p:nvPr>
            <p:ph idx="1"/>
          </p:nvPr>
        </p:nvSpPr>
        <p:spPr>
          <a:xfrm>
            <a:off x="609600" y="2249424"/>
            <a:ext cx="10972800" cy="2061319"/>
          </a:xfrm>
        </p:spPr>
        <p:txBody>
          <a:bodyPr/>
          <a:lstStyle/>
          <a:p>
            <a:pPr>
              <a:buNone/>
            </a:pPr>
            <a:r>
              <a:rPr lang="ru-RU" dirty="0" smtClean="0"/>
              <a:t>Кейс – это полный комплект учебно-методических материалов, разработанных на основе производственных ситуаций, формирующих у обучающихся навыки самостоятельного построения алгоритмов решения задач. </a:t>
            </a:r>
            <a:endParaRPr lang="en-US" dirty="0"/>
          </a:p>
        </p:txBody>
      </p:sp>
      <p:pic>
        <p:nvPicPr>
          <p:cNvPr id="6" name="Рисунок 5" descr="File2-1.jpg"/>
          <p:cNvPicPr>
            <a:picLocks noChangeAspect="1"/>
          </p:cNvPicPr>
          <p:nvPr/>
        </p:nvPicPr>
        <p:blipFill>
          <a:blip r:embed="rId3" cstate="print"/>
          <a:stretch>
            <a:fillRect/>
          </a:stretch>
        </p:blipFill>
        <p:spPr>
          <a:xfrm>
            <a:off x="7198179" y="3614056"/>
            <a:ext cx="4993821" cy="2663371"/>
          </a:xfrm>
          <a:prstGeom prst="rect">
            <a:avLst/>
          </a:prstGeom>
        </p:spPr>
      </p:pic>
    </p:spTree>
    <p:extLst>
      <p:ext uri="{BB962C8B-B14F-4D97-AF65-F5344CB8AC3E}">
        <p14:creationId xmlns="" xmlns:p14="http://schemas.microsoft.com/office/powerpoint/2010/main" val="3848880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ru-RU" dirty="0" err="1" smtClean="0"/>
              <a:t>Кейс-технологии</a:t>
            </a:r>
            <a:endParaRPr lang="en-US" dirty="0"/>
          </a:p>
        </p:txBody>
      </p:sp>
      <p:sp>
        <p:nvSpPr>
          <p:cNvPr id="6" name="Text Placeholder 5"/>
          <p:cNvSpPr>
            <a:spLocks noGrp="1"/>
          </p:cNvSpPr>
          <p:nvPr>
            <p:ph sz="half" idx="1"/>
          </p:nvPr>
        </p:nvSpPr>
        <p:spPr/>
        <p:txBody>
          <a:bodyPr/>
          <a:lstStyle/>
          <a:p>
            <a:r>
              <a:rPr lang="ru-RU" dirty="0" smtClean="0"/>
              <a:t>метод ситуационного анализа;</a:t>
            </a:r>
          </a:p>
          <a:p>
            <a:r>
              <a:rPr lang="ru-RU" dirty="0" smtClean="0"/>
              <a:t>ситуационные задачи и упражнения;</a:t>
            </a:r>
          </a:p>
          <a:p>
            <a:r>
              <a:rPr lang="ru-RU" dirty="0" smtClean="0"/>
              <a:t>анализ конкретных ситуаций (</a:t>
            </a:r>
            <a:r>
              <a:rPr lang="ru-RU" dirty="0" err="1" smtClean="0"/>
              <a:t>кейс-стадии</a:t>
            </a:r>
            <a:r>
              <a:rPr lang="ru-RU" dirty="0" smtClean="0"/>
              <a:t>)</a:t>
            </a:r>
          </a:p>
          <a:p>
            <a:r>
              <a:rPr lang="ru-RU" dirty="0" smtClean="0"/>
              <a:t>метод кейсов; </a:t>
            </a:r>
          </a:p>
          <a:p>
            <a:r>
              <a:rPr lang="ru-RU" dirty="0" smtClean="0"/>
              <a:t>метод инцидента; </a:t>
            </a:r>
          </a:p>
          <a:p>
            <a:r>
              <a:rPr lang="ru-RU" dirty="0" smtClean="0"/>
              <a:t>метод ситуационно-ролевых игр; </a:t>
            </a:r>
          </a:p>
          <a:p>
            <a:r>
              <a:rPr lang="ru-RU" dirty="0" smtClean="0"/>
              <a:t>метод разбора деловой корреспонденции; </a:t>
            </a:r>
          </a:p>
          <a:p>
            <a:r>
              <a:rPr lang="ru-RU" dirty="0" smtClean="0"/>
              <a:t>игровое проектирование; </a:t>
            </a:r>
          </a:p>
          <a:p>
            <a:r>
              <a:rPr lang="ru-RU" dirty="0" smtClean="0"/>
              <a:t>метод дискуссии.</a:t>
            </a:r>
            <a:endParaRPr lang="en-US" dirty="0"/>
          </a:p>
        </p:txBody>
      </p:sp>
      <p:pic>
        <p:nvPicPr>
          <p:cNvPr id="5" name="Содержимое 4" descr="img-4U_mWz.jpg"/>
          <p:cNvPicPr>
            <a:picLocks noGrp="1" noChangeAspect="1"/>
          </p:cNvPicPr>
          <p:nvPr>
            <p:ph sz="half" idx="2"/>
          </p:nvPr>
        </p:nvPicPr>
        <p:blipFill>
          <a:blip r:embed="rId2" cstate="print"/>
          <a:stretch>
            <a:fillRect/>
          </a:stretch>
        </p:blipFill>
        <p:spPr>
          <a:xfrm>
            <a:off x="6353099" y="2247826"/>
            <a:ext cx="5283730" cy="3216803"/>
          </a:xfrm>
        </p:spPr>
      </p:pic>
    </p:spTree>
    <p:extLst>
      <p:ext uri="{BB962C8B-B14F-4D97-AF65-F5344CB8AC3E}">
        <p14:creationId xmlns="" xmlns:p14="http://schemas.microsoft.com/office/powerpoint/2010/main" val="42370393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Метод проектов</a:t>
            </a:r>
            <a:endParaRPr lang="en-US" dirty="0"/>
          </a:p>
        </p:txBody>
      </p:sp>
      <p:sp>
        <p:nvSpPr>
          <p:cNvPr id="3" name="Content Placeholder 2"/>
          <p:cNvSpPr>
            <a:spLocks noGrp="1"/>
          </p:cNvSpPr>
          <p:nvPr>
            <p:ph idx="1"/>
          </p:nvPr>
        </p:nvSpPr>
        <p:spPr/>
        <p:txBody>
          <a:bodyPr/>
          <a:lstStyle/>
          <a:p>
            <a:pPr>
              <a:buNone/>
            </a:pPr>
            <a:r>
              <a:rPr lang="ru-RU" dirty="0" smtClean="0"/>
              <a:t>Метод проектов рассматривают как систему обучения, при которой учащиеся приобретают знания и умения в процессе планирования и выполнения постепенно и последовательно усложняющихся практических заданий – проектов.</a:t>
            </a:r>
            <a:endParaRPr lang="en-US" dirty="0"/>
          </a:p>
        </p:txBody>
      </p:sp>
    </p:spTree>
    <p:extLst>
      <p:ext uri="{BB962C8B-B14F-4D97-AF65-F5344CB8AC3E}">
        <p14:creationId xmlns="" xmlns:p14="http://schemas.microsoft.com/office/powerpoint/2010/main" val="35143411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Технология проектных задач</a:t>
            </a:r>
            <a:endParaRPr lang="ru-RU" dirty="0"/>
          </a:p>
        </p:txBody>
      </p:sp>
      <p:sp>
        <p:nvSpPr>
          <p:cNvPr id="3" name="Содержимое 2"/>
          <p:cNvSpPr>
            <a:spLocks noGrp="1"/>
          </p:cNvSpPr>
          <p:nvPr>
            <p:ph idx="1"/>
          </p:nvPr>
        </p:nvSpPr>
        <p:spPr/>
        <p:txBody>
          <a:bodyPr/>
          <a:lstStyle/>
          <a:p>
            <a:pPr algn="just">
              <a:buNone/>
            </a:pPr>
            <a:r>
              <a:rPr lang="ru-RU" dirty="0" smtClean="0"/>
              <a:t>Проектная задача – это задача, по форме и содержанию приближенная к «реальной» жизненной ситуации и ориентированная на применение учащимися целого ряда знаний, способов действия, средств и приёмов в нестандартной </a:t>
            </a:r>
            <a:r>
              <a:rPr lang="ru-RU" dirty="0" smtClean="0"/>
              <a:t>форме.</a:t>
            </a:r>
          </a:p>
          <a:p>
            <a:pPr algn="just">
              <a:buNone/>
            </a:pPr>
            <a:r>
              <a:rPr lang="ru-RU" dirty="0" smtClean="0"/>
              <a:t> </a:t>
            </a:r>
            <a:r>
              <a:rPr lang="ru-RU" dirty="0" smtClean="0"/>
              <a:t> </a:t>
            </a:r>
            <a:endParaRPr lang="ru-RU" dirty="0" smtClean="0"/>
          </a:p>
          <a:p>
            <a:pPr algn="r">
              <a:buNone/>
            </a:pPr>
            <a:r>
              <a:rPr lang="ru-RU" i="1" dirty="0" smtClean="0"/>
              <a:t>А. Воронцов</a:t>
            </a:r>
            <a:endParaRPr lang="ru-RU" i="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03460604_win32">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tf03460604_win32</Template>
  <TotalTime>270</TotalTime>
  <Words>664</Words>
  <Application>Microsoft Office PowerPoint</Application>
  <PresentationFormat>Произвольный</PresentationFormat>
  <Paragraphs>66</Paragraphs>
  <Slides>20</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tf03460604_win32</vt:lpstr>
      <vt:lpstr>Приемы формирования функциональной грамотности на интегрированных уроках информатики и математики</vt:lpstr>
      <vt:lpstr>Слайд 2</vt:lpstr>
      <vt:lpstr>Слайд 3</vt:lpstr>
      <vt:lpstr>Слайд 4</vt:lpstr>
      <vt:lpstr>Научиться действовать ученик может только в процессе самого действия!</vt:lpstr>
      <vt:lpstr>Кейс-технологии</vt:lpstr>
      <vt:lpstr>Кейс-технологии</vt:lpstr>
      <vt:lpstr>Метод проектов</vt:lpstr>
      <vt:lpstr>Технология проектных задач</vt:lpstr>
      <vt:lpstr>Тема урока: "Оценка количественных параметров текстовых документов"  7 класс Кейс-технология </vt:lpstr>
      <vt:lpstr>Описание проблемной ситуации</vt:lpstr>
      <vt:lpstr>Итоговая таблица</vt:lpstr>
      <vt:lpstr>Слайд 13</vt:lpstr>
      <vt:lpstr>Описание</vt:lpstr>
      <vt:lpstr>Слайд 15</vt:lpstr>
      <vt:lpstr>Слайд 16</vt:lpstr>
      <vt:lpstr>Слайд 17</vt:lpstr>
      <vt:lpstr>Слайд 18</vt:lpstr>
      <vt:lpstr>Ссылка на просмотр ПЗ «Ремонт»</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функциональной грамотности на уроках информатики</dc:title>
  <dc:creator>Mike</dc:creator>
  <cp:lastModifiedBy>Mike</cp:lastModifiedBy>
  <cp:revision>3</cp:revision>
  <dcterms:created xsi:type="dcterms:W3CDTF">2021-03-22T20:31:32Z</dcterms:created>
  <dcterms:modified xsi:type="dcterms:W3CDTF">2021-08-26T20:15:45Z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