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8" r:id="rId2"/>
    <p:sldId id="257" r:id="rId3"/>
    <p:sldId id="287" r:id="rId4"/>
    <p:sldId id="270" r:id="rId5"/>
    <p:sldId id="288" r:id="rId6"/>
    <p:sldId id="289" r:id="rId7"/>
    <p:sldId id="297" r:id="rId8"/>
    <p:sldId id="298" r:id="rId9"/>
    <p:sldId id="299" r:id="rId10"/>
    <p:sldId id="295" r:id="rId11"/>
    <p:sldId id="29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20000"/>
    </mc:Choice>
    <mc:Fallback>
      <p:transition spd="slow"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2000"/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 advTm="20000"/>
    </mc:Choice>
    <mc:Fallback>
      <p:transition spd="slow" advClick="0" advTm="2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usyteacher.org/" TargetMode="External"/><Relationship Id="rId3" Type="http://schemas.openxmlformats.org/officeDocument/2006/relationships/hyperlink" Target="http://www.breakingnewsenglish.com/" TargetMode="External"/><Relationship Id="rId7" Type="http://schemas.openxmlformats.org/officeDocument/2006/relationships/hyperlink" Target="http://esl-lab.com/" TargetMode="External"/><Relationship Id="rId2" Type="http://schemas.openxmlformats.org/officeDocument/2006/relationships/hyperlink" Target="http://www.learnenglishteens.britishcouncil.org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english-4kids.com/" TargetMode="External"/><Relationship Id="rId5" Type="http://schemas.openxmlformats.org/officeDocument/2006/relationships/hyperlink" Target="http://www.newsinlevels.com/" TargetMode="External"/><Relationship Id="rId4" Type="http://schemas.openxmlformats.org/officeDocument/2006/relationships/hyperlink" Target="http://www.learnwithnews.com/" TargetMode="External"/><Relationship Id="rId9" Type="http://schemas.openxmlformats.org/officeDocument/2006/relationships/hyperlink" Target="http://www.film-english.com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8470" y="512445"/>
            <a:ext cx="8090535" cy="730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Промежуточные итоги реализации </a:t>
            </a:r>
          </a:p>
          <a:p>
            <a:pPr algn="ctr"/>
            <a:r>
              <a:rPr lang="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Национального проекта  «Образование»</a:t>
            </a:r>
          </a:p>
          <a:p>
            <a:pPr algn="ctr"/>
            <a:r>
              <a:rPr lang="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городском округе г. Переславль-Залесский</a:t>
            </a:r>
          </a:p>
          <a:p>
            <a:pPr algn="ctr"/>
            <a:r>
              <a:rPr lang="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и приоритетные направления деятельности </a:t>
            </a:r>
          </a:p>
          <a:p>
            <a:pPr algn="ctr"/>
            <a:r>
              <a:rPr lang="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новом учебном году</a:t>
            </a:r>
            <a:endParaRPr lang="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«Нажми на кнопку –</a:t>
            </a:r>
          </a:p>
          <a:p>
            <a:pPr algn="ctr"/>
            <a:r>
              <a:rPr lang="ru-RU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получишь результат»</a:t>
            </a:r>
          </a:p>
          <a:p>
            <a:pPr algn="ctr"/>
            <a:r>
              <a:rPr lang="" alt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/>
            <a:r>
              <a:rPr lang="" alt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мастер-класс</a:t>
            </a:r>
            <a:endParaRPr lang="ru-RU" sz="35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5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5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" alt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Гущина Анна Александровна, </a:t>
            </a:r>
          </a:p>
          <a:p>
            <a:pPr algn="r"/>
            <a:r>
              <a:rPr lang="" alt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 английского языка,</a:t>
            </a:r>
          </a:p>
          <a:p>
            <a:pPr algn="r"/>
            <a:r>
              <a:rPr lang="" alt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МОУ «Средняя школа №4»</a:t>
            </a:r>
          </a:p>
          <a:p>
            <a:pPr algn="ctr"/>
            <a:endParaRPr lang="ru-RU" sz="35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5256584"/>
          </a:xfrm>
        </p:spPr>
        <p:txBody>
          <a:bodyPr>
            <a:normAutofit fontScale="90000"/>
          </a:bodyPr>
          <a:lstStyle/>
          <a:p>
            <a:pPr algn="l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/>
            </a:r>
            <a:b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/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</a:b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/>
            </a:r>
            <a:b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</a:b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/>
            </a:r>
            <a:b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/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</a:b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http://www.learnenglishteens.britishcouncil.org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http://www.breakingnewsenglish.com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http://www.learnwithnews.com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http://www.newsinlevels.com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u="sng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</a:t>
            </a:r>
            <a:r>
              <a:rPr lang="en-US" sz="2200" u="sng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www.english-4kids.com</a:t>
            </a:r>
            <a:r>
              <a:rPr lang="en-US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http://esl-lab.com/ 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http://www.busyteacher.org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http://www.film-english.com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800" u="sng" dirty="0" smtClean="0"/>
              <a:t/>
            </a:r>
            <a:br>
              <a:rPr lang="en-US" sz="1800" u="sng" dirty="0" smtClean="0"/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20000"/>
    </mc:Choice>
    <mc:Fallback>
      <p:transition spd="slow" advClick="0" advTm="2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652934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Bell MT" panose="02020503060305020303" pitchFamily="18" charset="0"/>
              </a:rPr>
              <a:t>Thanks for attention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20000"/>
    </mc:Choice>
    <mc:Fallback>
      <p:transition spd="slow" advClick="0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/>
          </a:bodyPr>
          <a:lstStyle/>
          <a:p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Содержание функциональной грамотности на уроках английского языка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204864"/>
            <a:ext cx="8229600" cy="2952328"/>
          </a:xfrm>
        </p:spPr>
        <p:txBody>
          <a:bodyPr>
            <a:normAutofit lnSpcReduction="10000"/>
          </a:bodyPr>
          <a:lstStyle/>
          <a:p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Овладение грамотной письменной и устной речью;</a:t>
            </a:r>
          </a:p>
          <a:p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Способность к диалогу в стандартной жизненной ситуации;</a:t>
            </a:r>
          </a:p>
          <a:p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Умение самостоятельно формулировать проблему.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95736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919679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Функциональная грамотность - это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395536" y="1597442"/>
            <a:ext cx="8208912" cy="4927902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Минимальный  набор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знаний, умений и навыков (читать, писать, рисовать и т. д.), которые необходимы для нормальной жизнедеятельности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человека;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Способность человека использовать приобретаемые в течение жизни знания для решения широкого диапазона жизненных задач в различных сферах человеческой деятельности, общения и социальных отношений;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Способность человека работать с различными источниками информации;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Способность человека освоения различных типов и видов чтения, работа с текстами, осмысление цели чтения;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Способность создания текстов, актуальных для успешной социализации человека.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Виды функциональной грамотности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Читательская</a:t>
            </a:r>
          </a:p>
          <a:p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Информационная</a:t>
            </a:r>
          </a:p>
          <a:p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Математическая</a:t>
            </a:r>
          </a:p>
          <a:p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Естественно-научная</a:t>
            </a:r>
            <a:endParaRPr lang="ru-R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………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Читательская грамотность - это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способность человека понимать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и использовать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тексты, размышлять о них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и заниматься чтением для того, чтобы достигать своих целей, расширять свои знания и возможности,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участвовать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в социальной жизни.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НИЗКИЙ УРОВЕНЬ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Нахождение в тексте простой информации, заданной в явном виде, определение основной темы или идеи текста; способность делать простой вывод на основе прочитанного, высказывать свою точку зрения, обосновав ее фрагментами из текста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Содержимое 3" descr="20210823_1545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928802"/>
            <a:ext cx="3094435" cy="4125913"/>
          </a:xfrm>
        </p:spPr>
      </p:pic>
      <p:pic>
        <p:nvPicPr>
          <p:cNvPr id="9" name="Рисунок 8" descr="20210823_1559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2357430"/>
            <a:ext cx="4191029" cy="31432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20000"/>
    </mc:Choice>
    <mc:Fallback>
      <p:transition spd="slow" advClick="0" advTm="2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71451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БАЗОВЫЙ УРОВЕНЬ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Обобщение информации и детальное понимание длинных и сложных текстов, соотнесение текста со своим жизненным опытом, понимание информации, заданной в неявном виде. Выполнение комплексных заданий к текстам, критический анализ текста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Содержимое 3" descr="20210823_154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143116"/>
            <a:ext cx="3905277" cy="2928958"/>
          </a:xfrm>
        </p:spPr>
      </p:pic>
      <p:pic>
        <p:nvPicPr>
          <p:cNvPr id="5" name="Рисунок 4" descr="20210823_1548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1999" y="2143116"/>
            <a:ext cx="4000527" cy="30003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20000"/>
    </mc:Choice>
    <mc:Fallback>
      <p:transition spd="slow" advClick="0" advTm="2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208279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ВЫСОКИЙ УРОВЕНЬ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Полное и подробное понимание текста или нескольких текстов: нахождение информации; интерпретация и рефлексия на содержание текста, его форму и их оценка; способность критически оценить сложный текст и незнакомую тему, выдвигать гипотезы на основе прочитанного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Содержимое 5" descr="20210823_1540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2214554"/>
            <a:ext cx="4357718" cy="3268289"/>
          </a:xfrm>
        </p:spPr>
      </p:pic>
      <p:pic>
        <p:nvPicPr>
          <p:cNvPr id="8" name="Рисунок 7" descr="20210823_1540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2214554"/>
            <a:ext cx="2893239" cy="38576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20000"/>
    </mc:Choice>
    <mc:Fallback>
      <p:transition spd="slow" advClick="0" advTm="2000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</Words>
  <Application>Microsoft Office PowerPoint</Application>
  <PresentationFormat>Экран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Содержание функциональной грамотности на уроках английского языка</vt:lpstr>
      <vt:lpstr>Функциональная грамотность - это</vt:lpstr>
      <vt:lpstr>Виды функциональной грамотности</vt:lpstr>
      <vt:lpstr>Читательская грамотность - это</vt:lpstr>
      <vt:lpstr>НИЗКИЙ УРОВЕНЬ Нахождение в тексте простой информации, заданной в явном виде, определение основной темы или идеи текста; способность делать простой вывод на основе прочитанного, высказывать свою точку зрения, обосновав ее фрагментами из текста </vt:lpstr>
      <vt:lpstr>БАЗОВЫЙ УРОВЕНЬ Обобщение информации и детальное понимание длинных и сложных текстов, соотнесение текста со своим жизненным опытом, понимание информации, заданной в неявном виде. Выполнение комплексных заданий к текстам, критический анализ текста </vt:lpstr>
      <vt:lpstr>ВЫСОКИЙ УРОВЕНЬ Полное и подробное понимание текста или нескольких текстов: нахождение информации; интерпретация и рефлексия на содержание текста, его форму и их оценка; способность критически оценить сложный текст и незнакомую тему, выдвигать гипотезы на основе прочитанного  </vt:lpstr>
      <vt:lpstr>     http://www.learnenglishteens.britishcouncil.org  http://www.breakingnewsenglish.com  http://www.learnwithnews.com  http://www.newsinlevels.com  http://www.english-4kids.com  http://esl-lab.com/   http://www.busyteacher.org  http://www.film-english.com        </vt:lpstr>
      <vt:lpstr>Thanks for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МОУ</cp:lastModifiedBy>
  <cp:revision>72</cp:revision>
  <dcterms:created xsi:type="dcterms:W3CDTF">2021-08-26T11:55:58Z</dcterms:created>
  <dcterms:modified xsi:type="dcterms:W3CDTF">2022-04-12T10:49:38Z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1033-10.1.0.6757</vt:lpwstr>
  </property>
</Properties>
</file>