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8" r:id="rId4"/>
    <p:sldId id="280" r:id="rId5"/>
    <p:sldId id="281" r:id="rId7"/>
    <p:sldId id="282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  <a:srgbClr val="D17F7D"/>
    <a:srgbClr val="FF9900"/>
    <a:srgbClr val="66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35" autoAdjust="0"/>
    <p:restoredTop sz="94630" autoAdjust="0"/>
  </p:normalViewPr>
  <p:slideViewPr>
    <p:cSldViewPr>
      <p:cViewPr>
        <p:scale>
          <a:sx n="100" d="100"/>
          <a:sy n="100" d="100"/>
        </p:scale>
        <p:origin x="-900" y="504"/>
      </p:cViewPr>
      <p:guideLst>
        <p:guide orient="horz" pos="216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F64A9-7687-434B-85A7-BE02224C4D10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372C3-A56A-47B1-8365-A6C2973A9C7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372C3-A56A-47B1-8365-A6C2973A9C76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99A1-5FC1-40EA-8496-261BAAB990B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75DC4-8EAD-4204-BF7C-C2A43B562FCE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852936"/>
            <a:ext cx="6621750" cy="75245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br>
              <a:rPr lang="ru-RU" b="1" dirty="0" smtClean="0">
                <a:ln w="11430"/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shulka" pitchFamily="2" charset="0"/>
              </a:rPr>
            </a:br>
            <a:r>
              <a:rPr lang="ru-RU" sz="3200" b="1" dirty="0" smtClean="0">
                <a:solidFill>
                  <a:srgbClr val="C00000"/>
                </a:solidFill>
                <a:sym typeface="+mn-ea"/>
              </a:rPr>
              <a:t>    </a:t>
            </a:r>
            <a:br>
              <a:rPr lang="ru-RU" sz="3200" b="1" dirty="0" smtClean="0">
                <a:solidFill>
                  <a:srgbClr val="C00000"/>
                </a:solidFill>
                <a:latin typeface="+mj-lt"/>
              </a:rPr>
            </a:br>
            <a:r>
              <a:rPr lang="ru-RU" sz="3200" b="1" dirty="0" smtClean="0">
                <a:sym typeface="+mn-ea"/>
              </a:rPr>
              <a:t> </a:t>
            </a:r>
            <a:br>
              <a:rPr lang="ru-RU" sz="3200" b="1" dirty="0" smtClean="0">
                <a:solidFill>
                  <a:schemeClr val="tx2"/>
                </a:solidFill>
                <a:sym typeface="+mn-ea"/>
              </a:rPr>
            </a:br>
            <a:endParaRPr lang="ru-RU" altLang="en-US" sz="3200" b="1" dirty="0" smtClean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mashulka" pitchFamily="2" charset="0"/>
              <a:sym typeface="+mn-ea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3285" y="4087495"/>
            <a:ext cx="6495415" cy="786765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>
              <a:solidFill>
                <a:srgbClr val="C00000"/>
              </a:solidFill>
              <a:latin typeface="+mj-lt"/>
            </a:endParaRPr>
          </a:p>
          <a:p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 </a:t>
            </a:r>
            <a:endParaRPr lang="ru-RU" sz="3600" b="1" dirty="0" smtClean="0">
              <a:solidFill>
                <a:srgbClr val="C00000"/>
              </a:solidFill>
              <a:latin typeface="+mj-lt"/>
            </a:endParaRPr>
          </a:p>
          <a:p>
            <a:endParaRPr lang="ru-RU" sz="3600" b="1" dirty="0" smtClean="0">
              <a:solidFill>
                <a:srgbClr val="C00000"/>
              </a:solidFill>
              <a:latin typeface="+mj-lt"/>
            </a:endParaRPr>
          </a:p>
          <a:p>
            <a:endParaRPr lang="ru-RU" sz="2400" b="1" dirty="0" smtClean="0">
              <a:solidFill>
                <a:schemeClr val="tx2"/>
              </a:solidFill>
              <a:latin typeface="+mj-lt"/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   </a:t>
            </a:r>
            <a:endParaRPr lang="ru-RU" sz="2400" b="1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Подзаголовок 2"/>
          <p:cNvSpPr txBox="1"/>
          <p:nvPr/>
        </p:nvSpPr>
        <p:spPr>
          <a:xfrm>
            <a:off x="2627784" y="2492896"/>
            <a:ext cx="5184576" cy="112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6" descr="http://chitalochka-ru.ru/wp-content/uploads/2013/01/f8c69b77c944.gif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517233"/>
            <a:ext cx="2195736" cy="1340768"/>
          </a:xfrm>
          <a:prstGeom prst="rect">
            <a:avLst/>
          </a:prstGeom>
          <a:noFill/>
        </p:spPr>
      </p:pic>
      <p:pic>
        <p:nvPicPr>
          <p:cNvPr id="9" name="Picture 3" descr="&amp;Kcy;&amp;acy;&amp;rcy;&amp;tcy;&amp;icy;&amp;ncy;&amp;kcy;&amp;icy; &amp;pcy;&amp;ocy; &amp;zcy;&amp;acy;&amp;pcy;&amp;rcy;&amp;ocy;&amp;scy;&amp;ucy; &amp;vcy;&amp;ocy;&amp;lcy;&amp;shcy;&amp;iecy;&amp;bcy;&amp;ncy;&amp;ycy;&amp;iecy; &amp;kcy;&amp;rcy;&amp;acy;&amp;scy;&amp;kcy;&amp;icy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0"/>
            <a:ext cx="1944216" cy="1412776"/>
          </a:xfrm>
          <a:prstGeom prst="rect">
            <a:avLst/>
          </a:prstGeom>
          <a:noFill/>
        </p:spPr>
      </p:pic>
      <p:sp>
        <p:nvSpPr>
          <p:cNvPr id="6" name="Text Box 5"/>
          <p:cNvSpPr txBox="1"/>
          <p:nvPr/>
        </p:nvSpPr>
        <p:spPr>
          <a:xfrm>
            <a:off x="0" y="105273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400" b="1" dirty="0">
                <a:solidFill>
                  <a:schemeClr val="tx2"/>
                </a:solidFill>
              </a:rPr>
              <a:t>Промежуточные итоги реализации 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pPr algn="ctr"/>
            <a:r>
              <a:rPr lang="en-US" altLang="en-US" sz="1400" b="1" dirty="0">
                <a:solidFill>
                  <a:schemeClr val="tx2"/>
                </a:solidFill>
              </a:rPr>
              <a:t>Национального проекта «Образование»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pPr algn="ctr"/>
            <a:r>
              <a:rPr lang="en-US" altLang="en-US" sz="1400" b="1" dirty="0">
                <a:solidFill>
                  <a:schemeClr val="tx2"/>
                </a:solidFill>
              </a:rPr>
              <a:t>в городском округе г. Переславль-Залесский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+mj-lt"/>
                <a:sym typeface="+mn-ea"/>
              </a:rPr>
              <a:t>  </a:t>
            </a:r>
            <a:r>
              <a:rPr lang="en-US" altLang="en-US" sz="1400" b="1" dirty="0">
                <a:solidFill>
                  <a:schemeClr val="tx2"/>
                </a:solidFill>
              </a:rPr>
              <a:t>и приоритетные </a:t>
            </a:r>
            <a:r>
              <a:rPr lang="en-US" altLang="en-US" sz="1400" b="1" dirty="0" smtClean="0">
                <a:solidFill>
                  <a:schemeClr val="tx2"/>
                </a:solidFill>
              </a:rPr>
              <a:t>направления </a:t>
            </a:r>
            <a:r>
              <a:rPr lang="en-US" altLang="en-US" sz="1400" b="1" dirty="0">
                <a:solidFill>
                  <a:schemeClr val="tx2"/>
                </a:solidFill>
              </a:rPr>
              <a:t>деятельности в новом учебном году</a:t>
            </a:r>
            <a:endParaRPr lang="en-US" altLang="en-US" sz="14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04720"/>
            <a:ext cx="914463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sym typeface="+mn-ea"/>
              </a:rPr>
              <a:t>Рисование. </a:t>
            </a:r>
            <a:br>
              <a:rPr lang="ru-RU" sz="3100" b="1" dirty="0" smtClean="0">
                <a:solidFill>
                  <a:srgbClr val="C00000"/>
                </a:solidFill>
                <a:sym typeface="+mn-ea"/>
              </a:rPr>
            </a:br>
            <a:r>
              <a:rPr lang="ru-RU" sz="3100" b="1" dirty="0" smtClean="0">
                <a:solidFill>
                  <a:srgbClr val="C00000"/>
                </a:solidFill>
                <a:sym typeface="+mn-ea"/>
              </a:rPr>
              <a:t>Зачем, почему и кому всё это нужно?</a:t>
            </a:r>
            <a:r>
              <a:rPr lang="ru-RU" sz="3200" b="1" dirty="0" smtClean="0">
                <a:solidFill>
                  <a:srgbClr val="C00000"/>
                </a:solidFill>
                <a:sym typeface="+mn-ea"/>
              </a:rPr>
              <a:t> 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4" y="321297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ym typeface="+mn-ea"/>
              </a:rPr>
              <a:t> </a:t>
            </a:r>
            <a:r>
              <a:rPr lang="ru-RU" b="1" dirty="0" smtClean="0">
                <a:solidFill>
                  <a:schemeClr val="tx2"/>
                </a:solidFill>
                <a:sym typeface="+mn-ea"/>
              </a:rPr>
              <a:t>(формируем функциональную грамотность </a:t>
            </a:r>
            <a:br>
              <a:rPr lang="ru-RU" b="1" dirty="0" smtClean="0">
                <a:solidFill>
                  <a:schemeClr val="tx2"/>
                </a:solidFill>
                <a:sym typeface="+mn-ea"/>
              </a:rPr>
            </a:br>
            <a:r>
              <a:rPr lang="ru-RU" b="1" dirty="0" smtClean="0">
                <a:solidFill>
                  <a:schemeClr val="tx2"/>
                </a:solidFill>
                <a:sym typeface="+mn-ea"/>
              </a:rPr>
              <a:t>на уроках средствами урока ИЗО)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-73660" y="450201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1400" b="1" i="1" dirty="0" smtClean="0">
                <a:solidFill>
                  <a:schemeClr val="tx2"/>
                </a:solidFill>
              </a:rPr>
              <a:t>из опыта работы Чудаковой Юлии Георгиевны, </a:t>
            </a:r>
            <a:endParaRPr lang="en-US" alt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altLang="ru-RU" sz="1400" b="1" i="1" dirty="0" smtClean="0">
                <a:solidFill>
                  <a:schemeClr val="tx2"/>
                </a:solidFill>
              </a:rPr>
              <a:t>учителя изобразительного искусства,</a:t>
            </a:r>
            <a:endParaRPr lang="en-US" alt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altLang="ru-RU" sz="1400" b="1" i="1" dirty="0" smtClean="0">
                <a:solidFill>
                  <a:schemeClr val="tx2"/>
                </a:solidFill>
              </a:rPr>
              <a:t>МОУ «Средняя школа №4»</a:t>
            </a:r>
            <a:endParaRPr lang="en-US" altLang="ru-RU" sz="1400" b="1" i="1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t.depositphotos.com/1620766/1345/v/950/depositphotos_13454479-stock-illustration-vector-easel.jpg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503529" cy="7245424"/>
          </a:xfrm>
          <a:prstGeom prst="rect">
            <a:avLst/>
          </a:prstGeom>
          <a:noFill/>
        </p:spPr>
      </p:pic>
      <p:pic>
        <p:nvPicPr>
          <p:cNvPr id="9" name="Picture 2" descr="https://st.depositphotos.com/1620766/1345/v/950/depositphotos_13454479-stock-illustration-vector-easel.jpg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052736"/>
            <a:ext cx="6192688" cy="6086475"/>
          </a:xfrm>
          <a:prstGeom prst="rect">
            <a:avLst/>
          </a:prstGeom>
          <a:noFill/>
        </p:spPr>
      </p:pic>
      <p:sp>
        <p:nvSpPr>
          <p:cNvPr id="15" name="Объект 2"/>
          <p:cNvSpPr txBox="1"/>
          <p:nvPr/>
        </p:nvSpPr>
        <p:spPr>
          <a:xfrm>
            <a:off x="755697" y="1842151"/>
            <a:ext cx="3118165" cy="2757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1643050"/>
            <a:ext cx="30003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«Если я не хочу стать художником, зачем я учусь рисовать? И где мне пригодятся художественные навыки и умения?»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357686" y="2136339"/>
            <a:ext cx="4000528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Ответы на эти вопросы можно найти, выполняя разные проектные задачи на уроках. Учащимся необходимо дать понять и почувствовать, что без знаний, умений и навыков по изобразительному искусству данная проблема, например, на уроках истории, технологии, литературы, русского языка, географии, биологии может быть не выполнима.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t.depositphotos.com/1620766/1345/v/950/depositphotos_13454479-stock-illustration-vector-easel.jpg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571536" y="-357214"/>
            <a:ext cx="10801200" cy="88281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91680" y="8701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Важно!!!</a:t>
            </a:r>
            <a:endParaRPr lang="ru-RU" sz="2400" b="1" u="sng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 rot="10800000" flipV="1">
            <a:off x="1285852" y="1553125"/>
            <a:ext cx="6858048" cy="34163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anose="02020603050405020304" pitchFamily="18" charset="0"/>
              </a:rPr>
              <a:t>Самое ценное в технологии проектной задачи в том, что школьники научатся самостоятельно приобретать знания, и использовать их для решения новых познавательных и практических задач, научатся планировать, анализировать и корректировать свою деятельность. А это, как правило, влияет на повышение интереса к предмету и улучшает результаты обучения, развивает функциональную грамотность.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286412" cy="9397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Примеры проектных задач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142984"/>
            <a:ext cx="7500990" cy="50720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«Дизайн-карта для номера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художественной самодеятельности»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7 класс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1800" b="1" dirty="0" smtClean="0"/>
              <a:t> (предметы: музыка, технология, ИЗО)</a:t>
            </a:r>
            <a:endParaRPr lang="ru-RU" sz="1800" b="1" dirty="0" smtClean="0"/>
          </a:p>
          <a:p>
            <a:pPr algn="ctr">
              <a:buNone/>
            </a:pPr>
            <a:endParaRPr lang="ru-RU" sz="1800" b="1" i="1" u="sng" dirty="0" smtClean="0"/>
          </a:p>
          <a:p>
            <a:pPr algn="ctr">
              <a:buNone/>
            </a:pPr>
            <a:r>
              <a:rPr lang="ru-RU" sz="1800" b="1" i="1" u="sng" dirty="0" smtClean="0"/>
              <a:t>Описание проблемной ситуации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      В нашей школе будет проходить школьное мероприятие – концерт, посвященный празднованию Международного женского дня 8 Марта.  Актив школы решил, что одним из номеров будет </a:t>
            </a:r>
            <a:r>
              <a:rPr lang="ru-RU" sz="1800" u="sng" dirty="0" smtClean="0"/>
              <a:t>шуточная песня в исполнении 3 ребят</a:t>
            </a:r>
            <a:r>
              <a:rPr lang="ru-RU" sz="1800" dirty="0" smtClean="0"/>
              <a:t>, которые будут петь её под фонограмму. Поэтому, необходимо выбрать песню, изготовить реквизит и  «костюм» для образа.            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      </a:t>
            </a:r>
            <a:r>
              <a:rPr lang="ru-RU" sz="1800" b="1" dirty="0" smtClean="0"/>
              <a:t>(разные блоки заданий помогут учащимся выбрать песню, обсудить реквизит и расписать шаблон балалайки росписью, которую они выберут) 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Примеры проектных задач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D20000"/>
                </a:solidFill>
              </a:rPr>
              <a:t>«Поздравление ко Дню Рождения» 5-6 класс</a:t>
            </a:r>
            <a:endParaRPr lang="ru-RU" sz="2800" dirty="0" smtClean="0">
              <a:solidFill>
                <a:srgbClr val="D20000"/>
              </a:solidFill>
            </a:endParaRPr>
          </a:p>
          <a:p>
            <a:pPr algn="ctr">
              <a:buNone/>
            </a:pPr>
            <a:r>
              <a:rPr lang="ru-RU" sz="2000" b="1" dirty="0" smtClean="0"/>
              <a:t>(предметы: русский язык, литература, ИЗО)             </a:t>
            </a:r>
            <a:endParaRPr lang="ru-RU" sz="2000" b="1" dirty="0" smtClean="0"/>
          </a:p>
          <a:p>
            <a:pPr algn="ctr">
              <a:buNone/>
            </a:pPr>
            <a:endParaRPr lang="ru-RU" sz="2000" b="1" i="1" u="sng" dirty="0" smtClean="0"/>
          </a:p>
          <a:p>
            <a:pPr algn="ctr">
              <a:buNone/>
            </a:pPr>
            <a:r>
              <a:rPr lang="ru-RU" sz="2000" b="1" i="1" u="sng" dirty="0" smtClean="0"/>
              <a:t>Описание проблемной ситуации</a:t>
            </a:r>
            <a:endParaRPr lang="ru-RU" sz="2000" dirty="0" smtClean="0"/>
          </a:p>
          <a:p>
            <a:pPr algn="just">
              <a:buNone/>
            </a:pPr>
            <a:r>
              <a:rPr lang="ru-RU" sz="2000" b="1" i="1" dirty="0" smtClean="0"/>
              <a:t>     </a:t>
            </a:r>
            <a:r>
              <a:rPr lang="ru-RU" sz="2000" dirty="0" smtClean="0"/>
              <a:t>У вашей одноклассницы скоро День Рождения. Самый лучший подарок – сделанный от души, своими руками. Оформите для нее открытку со стихотворным поздравлением-посланием.</a:t>
            </a:r>
            <a:endParaRPr lang="ru-RU" sz="2000" dirty="0" smtClean="0"/>
          </a:p>
          <a:p>
            <a:pPr>
              <a:buNone/>
            </a:pPr>
            <a:r>
              <a:rPr lang="ru-RU" sz="1800" b="1" dirty="0" smtClean="0"/>
              <a:t> </a:t>
            </a:r>
            <a:endParaRPr lang="ru-RU" sz="1800" dirty="0" smtClean="0"/>
          </a:p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b="1" dirty="0" smtClean="0"/>
              <a:t>(разные блоки заданий позволят ученикам разработать дизайн своего изделия, с образцами которого они ознакомятся, выбрать технику оформления открытки и создать законченное изделие: поздравительную открытку со стихотворным пожеланием)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 </a:t>
            </a:r>
            <a:endParaRPr lang="ru-RU" sz="2000" dirty="0" smtClean="0"/>
          </a:p>
          <a:p>
            <a:pPr algn="ctr"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43042" y="642918"/>
            <a:ext cx="6429420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Всё выше сказанное ещё раз объясняет, что совсем не обязательно становиться художником, важно развиваться!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3041" y="4429132"/>
            <a:ext cx="60007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3600" b="1" dirty="0">
              <a:solidFill>
                <a:srgbClr val="D2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2544</Words>
  <Application>WPS Presentation</Application>
  <PresentationFormat>Экран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SimSun</vt:lpstr>
      <vt:lpstr>Wingdings</vt:lpstr>
      <vt:lpstr>Romashulka</vt:lpstr>
      <vt:lpstr>Comic Sans MS</vt:lpstr>
      <vt:lpstr>Calibri</vt:lpstr>
      <vt:lpstr>Times New Roman</vt:lpstr>
      <vt:lpstr>Cormorant</vt:lpstr>
      <vt:lpstr>微软雅黑</vt:lpstr>
      <vt:lpstr>FZHei-B01</vt:lpstr>
      <vt:lpstr/>
      <vt:lpstr>Arial Unicode MS</vt:lpstr>
      <vt:lpstr>Тема Office</vt:lpstr>
      <vt:lpstr>        </vt:lpstr>
      <vt:lpstr>PowerPoint 演示文稿</vt:lpstr>
      <vt:lpstr>PowerPoint 演示文稿</vt:lpstr>
      <vt:lpstr>Примеры проектных задач</vt:lpstr>
      <vt:lpstr>Примеры проектных задач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семинар</dc:title>
  <dc:creator>МОУ СШ № 4</dc:creator>
  <dc:subject>Развите творческих способностей на уроках ИЗО</dc:subject>
  <cp:lastModifiedBy>teacher</cp:lastModifiedBy>
  <cp:revision>91</cp:revision>
  <dcterms:created xsi:type="dcterms:W3CDTF">2021-08-26T12:34:59Z</dcterms:created>
  <dcterms:modified xsi:type="dcterms:W3CDTF">2021-08-26T12:34:59Z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1033-10.1.0.6757</vt:lpwstr>
  </property>
</Properties>
</file>